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7"/>
  </p:notesMasterIdLst>
  <p:sldIdLst>
    <p:sldId id="256" r:id="rId2"/>
    <p:sldId id="288" r:id="rId3"/>
    <p:sldId id="298" r:id="rId4"/>
    <p:sldId id="299"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302" r:id="rId34"/>
    <p:sldId id="300" r:id="rId35"/>
    <p:sldId id="301" r:id="rId36"/>
    <p:sldId id="303" r:id="rId37"/>
    <p:sldId id="304" r:id="rId38"/>
    <p:sldId id="305" r:id="rId39"/>
    <p:sldId id="306" r:id="rId40"/>
    <p:sldId id="307" r:id="rId41"/>
    <p:sldId id="324" r:id="rId42"/>
    <p:sldId id="325" r:id="rId43"/>
    <p:sldId id="308" r:id="rId44"/>
    <p:sldId id="309" r:id="rId45"/>
    <p:sldId id="310" r:id="rId46"/>
    <p:sldId id="311" r:id="rId47"/>
    <p:sldId id="312" r:id="rId48"/>
    <p:sldId id="313" r:id="rId49"/>
    <p:sldId id="314" r:id="rId50"/>
    <p:sldId id="315" r:id="rId51"/>
    <p:sldId id="316" r:id="rId52"/>
    <p:sldId id="317" r:id="rId53"/>
    <p:sldId id="318" r:id="rId54"/>
    <p:sldId id="319" r:id="rId55"/>
    <p:sldId id="320" r:id="rId56"/>
    <p:sldId id="321" r:id="rId57"/>
    <p:sldId id="322" r:id="rId58"/>
    <p:sldId id="323" r:id="rId59"/>
    <p:sldId id="285" r:id="rId60"/>
    <p:sldId id="326" r:id="rId61"/>
    <p:sldId id="327" r:id="rId62"/>
    <p:sldId id="328" r:id="rId63"/>
    <p:sldId id="329" r:id="rId64"/>
    <p:sldId id="330" r:id="rId65"/>
    <p:sldId id="286" r:id="rId66"/>
    <p:sldId id="287" r:id="rId67"/>
    <p:sldId id="289" r:id="rId68"/>
    <p:sldId id="290" r:id="rId69"/>
    <p:sldId id="291" r:id="rId70"/>
    <p:sldId id="292" r:id="rId71"/>
    <p:sldId id="293" r:id="rId72"/>
    <p:sldId id="294" r:id="rId73"/>
    <p:sldId id="295" r:id="rId74"/>
    <p:sldId id="296" r:id="rId75"/>
    <p:sldId id="297" r:id="rId76"/>
  </p:sldIdLst>
  <p:sldSz cx="9144000" cy="6858000" type="screen4x3"/>
  <p:notesSz cx="6797675" cy="9926638"/>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9666" autoAdjust="0"/>
    <p:restoredTop sz="86444" autoAdjust="0"/>
  </p:normalViewPr>
  <p:slideViewPr>
    <p:cSldViewPr>
      <p:cViewPr varScale="1">
        <p:scale>
          <a:sx n="75" d="100"/>
          <a:sy n="75" d="100"/>
        </p:scale>
        <p:origin x="-846" y="-84"/>
      </p:cViewPr>
      <p:guideLst>
        <p:guide orient="horz" pos="2160"/>
        <p:guide pos="2880"/>
      </p:guideLst>
    </p:cSldViewPr>
  </p:slideViewPr>
  <p:outlineViewPr>
    <p:cViewPr>
      <p:scale>
        <a:sx n="25" d="100"/>
        <a:sy n="25"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FCFFC911-FB6F-4531-A93F-D509BDCDDFCB}" type="datetimeFigureOut">
              <a:rPr lang="es-ES" smtClean="0"/>
              <a:pPr/>
              <a:t>17/02/2011</a:t>
            </a:fld>
            <a:endParaRPr lang="es-ES"/>
          </a:p>
        </p:txBody>
      </p:sp>
      <p:sp>
        <p:nvSpPr>
          <p:cNvPr id="4" name="3 Marcador de imagen de diapositiva"/>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9D6794A-2765-4BBD-900C-61BB40998947}"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9DD0F8EE-BF98-4A4B-B09D-D4C1DA57D485}" type="slidenum">
              <a:rPr lang="es-ES" smtClean="0"/>
              <a:pPr/>
              <a:t>73</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DFA3BAF9-9EB5-4D45-AF5E-C44AF351A42E}" type="datetimeFigureOut">
              <a:rPr lang="es-ES" smtClean="0"/>
              <a:pPr/>
              <a:t>17/02/2011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9045D9E-60E8-4F53-BB4C-B2D3F79D4562}"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FA3BAF9-9EB5-4D45-AF5E-C44AF351A42E}" type="datetimeFigureOut">
              <a:rPr lang="es-ES" smtClean="0"/>
              <a:pPr/>
              <a:t>17/02/2011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9045D9E-60E8-4F53-BB4C-B2D3F79D4562}"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FA3BAF9-9EB5-4D45-AF5E-C44AF351A42E}" type="datetimeFigureOut">
              <a:rPr lang="es-ES" smtClean="0"/>
              <a:pPr/>
              <a:t>17/02/2011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9045D9E-60E8-4F53-BB4C-B2D3F79D4562}"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FA3BAF9-9EB5-4D45-AF5E-C44AF351A42E}" type="datetimeFigureOut">
              <a:rPr lang="es-ES" smtClean="0"/>
              <a:pPr/>
              <a:t>17/02/2011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9045D9E-60E8-4F53-BB4C-B2D3F79D4562}"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FA3BAF9-9EB5-4D45-AF5E-C44AF351A42E}" type="datetimeFigureOut">
              <a:rPr lang="es-ES" smtClean="0"/>
              <a:pPr/>
              <a:t>17/02/2011</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9045D9E-60E8-4F53-BB4C-B2D3F79D4562}"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DFA3BAF9-9EB5-4D45-AF5E-C44AF351A42E}" type="datetimeFigureOut">
              <a:rPr lang="es-ES" smtClean="0"/>
              <a:pPr/>
              <a:t>17/02/2011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9045D9E-60E8-4F53-BB4C-B2D3F79D4562}"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DFA3BAF9-9EB5-4D45-AF5E-C44AF351A42E}" type="datetimeFigureOut">
              <a:rPr lang="es-ES" smtClean="0"/>
              <a:pPr/>
              <a:t>17/02/2011</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49045D9E-60E8-4F53-BB4C-B2D3F79D4562}"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DFA3BAF9-9EB5-4D45-AF5E-C44AF351A42E}" type="datetimeFigureOut">
              <a:rPr lang="es-ES" smtClean="0"/>
              <a:pPr/>
              <a:t>17/02/2011</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49045D9E-60E8-4F53-BB4C-B2D3F79D4562}"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FA3BAF9-9EB5-4D45-AF5E-C44AF351A42E}" type="datetimeFigureOut">
              <a:rPr lang="es-ES" smtClean="0"/>
              <a:pPr/>
              <a:t>17/02/2011</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49045D9E-60E8-4F53-BB4C-B2D3F79D4562}"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FA3BAF9-9EB5-4D45-AF5E-C44AF351A42E}" type="datetimeFigureOut">
              <a:rPr lang="es-ES" smtClean="0"/>
              <a:pPr/>
              <a:t>17/02/2011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9045D9E-60E8-4F53-BB4C-B2D3F79D4562}"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FA3BAF9-9EB5-4D45-AF5E-C44AF351A42E}" type="datetimeFigureOut">
              <a:rPr lang="es-ES" smtClean="0"/>
              <a:pPr/>
              <a:t>17/02/2011</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9045D9E-60E8-4F53-BB4C-B2D3F79D4562}"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A3BAF9-9EB5-4D45-AF5E-C44AF351A42E}" type="datetimeFigureOut">
              <a:rPr lang="es-ES" smtClean="0"/>
              <a:pPr/>
              <a:t>17/02/2011</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045D9E-60E8-4F53-BB4C-B2D3F79D4562}"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TACTICA, ESTRATEGIA Y SISTEMAS DE JUEGO.</a:t>
            </a:r>
            <a:endParaRPr lang="es-ES" dirty="0"/>
          </a:p>
        </p:txBody>
      </p:sp>
      <p:sp>
        <p:nvSpPr>
          <p:cNvPr id="3" name="2 Subtítulo"/>
          <p:cNvSpPr>
            <a:spLocks noGrp="1"/>
          </p:cNvSpPr>
          <p:nvPr>
            <p:ph type="subTitle" idx="1"/>
          </p:nvPr>
        </p:nvSpPr>
        <p:spPr/>
        <p:txBody>
          <a:bodyPr/>
          <a:lstStyle/>
          <a:p>
            <a:r>
              <a:rPr lang="es-ES" dirty="0" smtClean="0"/>
              <a:t> </a:t>
            </a:r>
            <a:endParaRPr lang="es-E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a:t>
            </a:r>
            <a:endParaRPr lang="es-ES" dirty="0"/>
          </a:p>
        </p:txBody>
      </p:sp>
      <p:sp>
        <p:nvSpPr>
          <p:cNvPr id="3" name="2 Marcador de contenido"/>
          <p:cNvSpPr>
            <a:spLocks noGrp="1"/>
          </p:cNvSpPr>
          <p:nvPr>
            <p:ph sz="quarter" idx="1"/>
          </p:nvPr>
        </p:nvSpPr>
        <p:spPr>
          <a:xfrm>
            <a:off x="457200" y="980728"/>
            <a:ext cx="8229600" cy="5145435"/>
          </a:xfrm>
        </p:spPr>
        <p:txBody>
          <a:bodyPr/>
          <a:lstStyle/>
          <a:p>
            <a:pPr>
              <a:buNone/>
            </a:pPr>
            <a:r>
              <a:rPr lang="es-ES" sz="3600" b="1" dirty="0">
                <a:solidFill>
                  <a:srgbClr val="FF0000"/>
                </a:solidFill>
              </a:rPr>
              <a:t>Objetivos del Desmarque</a:t>
            </a:r>
            <a:r>
              <a:rPr lang="es-ES" sz="3600" b="1" dirty="0" smtClean="0">
                <a:solidFill>
                  <a:srgbClr val="FF0000"/>
                </a:solidFill>
              </a:rPr>
              <a:t>:</a:t>
            </a:r>
            <a:endParaRPr lang="es-ES" sz="3600" b="1" u="sng" dirty="0" smtClean="0">
              <a:solidFill>
                <a:srgbClr val="FF0000"/>
              </a:solidFill>
            </a:endParaRPr>
          </a:p>
          <a:p>
            <a:pPr>
              <a:buNone/>
            </a:pPr>
            <a:endParaRPr lang="es-ES" sz="3600" dirty="0">
              <a:solidFill>
                <a:srgbClr val="FF0000"/>
              </a:solidFill>
            </a:endParaRPr>
          </a:p>
          <a:p>
            <a:pPr lvl="0"/>
            <a:r>
              <a:rPr lang="es-ES" dirty="0"/>
              <a:t>Anular el marcaje del adversario.</a:t>
            </a:r>
          </a:p>
          <a:p>
            <a:pPr lvl="0"/>
            <a:r>
              <a:rPr lang="es-ES" dirty="0"/>
              <a:t>Situarse en posición favorable al juego y al remate.</a:t>
            </a:r>
          </a:p>
          <a:p>
            <a:pPr lvl="0"/>
            <a:r>
              <a:rPr lang="es-ES" dirty="0"/>
              <a:t>Ayudar al compañero poseedor del balón. </a:t>
            </a:r>
          </a:p>
          <a:p>
            <a:pPr lvl="0"/>
            <a:r>
              <a:rPr lang="es-ES" dirty="0"/>
              <a:t>Cansar Físicamente al adversario.</a:t>
            </a:r>
          </a:p>
          <a:p>
            <a:endParaRPr lang="es-E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a:t>
            </a:r>
            <a:endParaRPr lang="es-ES" dirty="0"/>
          </a:p>
        </p:txBody>
      </p:sp>
      <p:sp>
        <p:nvSpPr>
          <p:cNvPr id="3" name="2 Marcador de contenido"/>
          <p:cNvSpPr>
            <a:spLocks noGrp="1"/>
          </p:cNvSpPr>
          <p:nvPr>
            <p:ph sz="quarter" idx="1"/>
          </p:nvPr>
        </p:nvSpPr>
        <p:spPr>
          <a:xfrm>
            <a:off x="457200" y="908720"/>
            <a:ext cx="8229600" cy="5217443"/>
          </a:xfrm>
        </p:spPr>
        <p:txBody>
          <a:bodyPr>
            <a:normAutofit fontScale="92500" lnSpcReduction="20000"/>
          </a:bodyPr>
          <a:lstStyle/>
          <a:p>
            <a:pPr>
              <a:buNone/>
            </a:pPr>
            <a:r>
              <a:rPr lang="es-ES" b="1" dirty="0">
                <a:solidFill>
                  <a:srgbClr val="FF0000"/>
                </a:solidFill>
              </a:rPr>
              <a:t>Finalidades del Desmarque:</a:t>
            </a:r>
            <a:endParaRPr lang="es-ES" dirty="0">
              <a:solidFill>
                <a:srgbClr val="FF0000"/>
              </a:solidFill>
            </a:endParaRPr>
          </a:p>
          <a:p>
            <a:pPr>
              <a:buNone/>
            </a:pPr>
            <a:r>
              <a:rPr lang="es-ES" dirty="0"/>
              <a:t> </a:t>
            </a:r>
          </a:p>
          <a:p>
            <a:pPr lvl="0"/>
            <a:r>
              <a:rPr lang="es-ES" dirty="0"/>
              <a:t>Otorgar posibilidades poseedor del balón.</a:t>
            </a:r>
          </a:p>
          <a:p>
            <a:pPr lvl="0"/>
            <a:r>
              <a:rPr lang="es-ES" dirty="0"/>
              <a:t>Aspecto fundamental para la conservación del balón y control del juego. </a:t>
            </a:r>
          </a:p>
          <a:p>
            <a:pPr lvl="0"/>
            <a:r>
              <a:rPr lang="es-ES" dirty="0"/>
              <a:t>Para conseguir progresión.</a:t>
            </a:r>
          </a:p>
          <a:p>
            <a:pPr lvl="0"/>
            <a:r>
              <a:rPr lang="es-ES" dirty="0"/>
              <a:t>Para desorientar y sorprender al adversario. </a:t>
            </a:r>
          </a:p>
          <a:p>
            <a:pPr lvl="0"/>
            <a:r>
              <a:rPr lang="es-ES" dirty="0"/>
              <a:t>Para conseguir amplitud en ataque.</a:t>
            </a:r>
          </a:p>
          <a:p>
            <a:pPr lvl="0"/>
            <a:r>
              <a:rPr lang="es-ES" dirty="0"/>
              <a:t>Para conseguir profundidad en ataque.</a:t>
            </a:r>
          </a:p>
          <a:p>
            <a:pPr lvl="0"/>
            <a:r>
              <a:rPr lang="es-ES" dirty="0"/>
              <a:t>No obligar al compañero poseedor del balón al exceso de individualismo, por falta de soluciones.</a:t>
            </a:r>
          </a:p>
          <a:p>
            <a:endParaRPr lang="es-E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a:t>
            </a:r>
            <a:endParaRPr lang="es-ES" dirty="0"/>
          </a:p>
        </p:txBody>
      </p:sp>
      <p:sp>
        <p:nvSpPr>
          <p:cNvPr id="3" name="2 Marcador de contenido"/>
          <p:cNvSpPr>
            <a:spLocks noGrp="1"/>
          </p:cNvSpPr>
          <p:nvPr>
            <p:ph sz="quarter" idx="1"/>
          </p:nvPr>
        </p:nvSpPr>
        <p:spPr>
          <a:xfrm>
            <a:off x="457200" y="908720"/>
            <a:ext cx="8229600" cy="5217443"/>
          </a:xfrm>
        </p:spPr>
        <p:txBody>
          <a:bodyPr>
            <a:normAutofit fontScale="85000" lnSpcReduction="10000"/>
          </a:bodyPr>
          <a:lstStyle/>
          <a:p>
            <a:pPr>
              <a:buNone/>
            </a:pPr>
            <a:r>
              <a:rPr lang="es-ES" b="1" dirty="0" smtClean="0">
                <a:solidFill>
                  <a:srgbClr val="FF0000"/>
                </a:solidFill>
              </a:rPr>
              <a:t>Exigencias al </a:t>
            </a:r>
            <a:r>
              <a:rPr lang="es-ES" b="1" dirty="0">
                <a:solidFill>
                  <a:srgbClr val="FF0000"/>
                </a:solidFill>
              </a:rPr>
              <a:t>Poseedor del balón:</a:t>
            </a:r>
            <a:endParaRPr lang="es-ES" dirty="0">
              <a:solidFill>
                <a:srgbClr val="FF0000"/>
              </a:solidFill>
            </a:endParaRPr>
          </a:p>
          <a:p>
            <a:pPr>
              <a:buNone/>
            </a:pPr>
            <a:r>
              <a:rPr lang="es-ES" dirty="0">
                <a:solidFill>
                  <a:srgbClr val="FF0000"/>
                </a:solidFill>
              </a:rPr>
              <a:t> </a:t>
            </a:r>
          </a:p>
          <a:p>
            <a:pPr lvl="0"/>
            <a:r>
              <a:rPr lang="es-ES" dirty="0"/>
              <a:t>Clara visión del terreno de juego</a:t>
            </a:r>
          </a:p>
          <a:p>
            <a:pPr lvl="0"/>
            <a:r>
              <a:rPr lang="es-ES" dirty="0"/>
              <a:t>Visión instantánea de las posiciones y carreras de los compañeros.</a:t>
            </a:r>
          </a:p>
          <a:p>
            <a:pPr lvl="0"/>
            <a:r>
              <a:rPr lang="es-ES" dirty="0"/>
              <a:t>El que corre es más visible que el que grita.</a:t>
            </a:r>
          </a:p>
          <a:p>
            <a:pPr lvl="0"/>
            <a:r>
              <a:rPr lang="es-ES" dirty="0"/>
              <a:t>Elegir la mejor de las posibilidades que se le ofrece.</a:t>
            </a:r>
          </a:p>
          <a:p>
            <a:pPr lvl="0"/>
            <a:r>
              <a:rPr lang="es-ES" dirty="0"/>
              <a:t>Entregar el balón en el momento justo.</a:t>
            </a:r>
          </a:p>
          <a:p>
            <a:pPr lvl="0"/>
            <a:r>
              <a:rPr lang="es-ES" dirty="0"/>
              <a:t>Sincronizar la fuerza de golpeo con la carrera del compañero.</a:t>
            </a:r>
          </a:p>
          <a:p>
            <a:pPr lvl="0"/>
            <a:r>
              <a:rPr lang="es-ES" dirty="0"/>
              <a:t>No jugar con el esfuerzo y sacrificio del compañero.</a:t>
            </a:r>
          </a:p>
          <a:p>
            <a:endParaRPr lang="es-E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a:t>
            </a:r>
            <a:endParaRPr lang="es-ES" dirty="0"/>
          </a:p>
        </p:txBody>
      </p:sp>
      <p:sp>
        <p:nvSpPr>
          <p:cNvPr id="3" name="2 Marcador de contenido"/>
          <p:cNvSpPr>
            <a:spLocks noGrp="1"/>
          </p:cNvSpPr>
          <p:nvPr>
            <p:ph sz="quarter" idx="1"/>
          </p:nvPr>
        </p:nvSpPr>
        <p:spPr>
          <a:xfrm>
            <a:off x="457200" y="692696"/>
            <a:ext cx="8229600" cy="5433467"/>
          </a:xfrm>
        </p:spPr>
        <p:txBody>
          <a:bodyPr>
            <a:normAutofit fontScale="92500" lnSpcReduction="20000"/>
          </a:bodyPr>
          <a:lstStyle/>
          <a:p>
            <a:pPr>
              <a:buNone/>
            </a:pPr>
            <a:r>
              <a:rPr lang="es-ES" b="1" dirty="0">
                <a:solidFill>
                  <a:srgbClr val="FF0000"/>
                </a:solidFill>
              </a:rPr>
              <a:t>Exigencias al Solicitante: </a:t>
            </a:r>
            <a:endParaRPr lang="es-ES" dirty="0">
              <a:solidFill>
                <a:srgbClr val="FF0000"/>
              </a:solidFill>
            </a:endParaRPr>
          </a:p>
          <a:p>
            <a:pPr>
              <a:buNone/>
            </a:pPr>
            <a:r>
              <a:rPr lang="es-ES" dirty="0"/>
              <a:t> </a:t>
            </a:r>
          </a:p>
          <a:p>
            <a:pPr lvl="0"/>
            <a:r>
              <a:rPr lang="es-ES" dirty="0"/>
              <a:t>Saber escoger y ocupar espacios libres. </a:t>
            </a:r>
          </a:p>
          <a:p>
            <a:pPr lvl="0"/>
            <a:r>
              <a:rPr lang="es-ES" dirty="0"/>
              <a:t>Movilidad constante.</a:t>
            </a:r>
          </a:p>
          <a:p>
            <a:pPr lvl="0"/>
            <a:r>
              <a:rPr lang="es-ES" dirty="0"/>
              <a:t>Plena atención y concentración.</a:t>
            </a:r>
          </a:p>
          <a:p>
            <a:pPr lvl="0"/>
            <a:r>
              <a:rPr lang="es-ES" dirty="0"/>
              <a:t>Estar siempre asequible.</a:t>
            </a:r>
          </a:p>
          <a:p>
            <a:pPr lvl="0"/>
            <a:r>
              <a:rPr lang="es-ES" dirty="0"/>
              <a:t>Desmarcarse en el momento justo. </a:t>
            </a:r>
          </a:p>
          <a:p>
            <a:pPr lvl="0"/>
            <a:r>
              <a:rPr lang="es-ES" dirty="0"/>
              <a:t>Gran sentido del juego sin balón. </a:t>
            </a:r>
          </a:p>
          <a:p>
            <a:pPr lvl="0"/>
            <a:r>
              <a:rPr lang="es-ES" dirty="0"/>
              <a:t>Separarse lo justo del marcador teniendo en cuenta el lugar elegido. </a:t>
            </a:r>
          </a:p>
          <a:p>
            <a:pPr lvl="0"/>
            <a:r>
              <a:rPr lang="es-ES" dirty="0"/>
              <a:t>Realizarlo a lugar oportuno y con tiempo exacto. </a:t>
            </a:r>
          </a:p>
          <a:p>
            <a:pPr lvl="0"/>
            <a:r>
              <a:rPr lang="es-ES" dirty="0"/>
              <a:t>No desesperarse si la entrega no fue buena.</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a:t>
            </a:r>
            <a:endParaRPr lang="es-ES" dirty="0"/>
          </a:p>
        </p:txBody>
      </p:sp>
      <p:sp>
        <p:nvSpPr>
          <p:cNvPr id="3" name="2 Marcador de contenido"/>
          <p:cNvSpPr>
            <a:spLocks noGrp="1"/>
          </p:cNvSpPr>
          <p:nvPr>
            <p:ph sz="quarter" idx="1"/>
          </p:nvPr>
        </p:nvSpPr>
        <p:spPr>
          <a:xfrm>
            <a:off x="457200" y="908720"/>
            <a:ext cx="8229600" cy="5217443"/>
          </a:xfrm>
        </p:spPr>
        <p:txBody>
          <a:bodyPr>
            <a:normAutofit fontScale="77500" lnSpcReduction="20000"/>
          </a:bodyPr>
          <a:lstStyle/>
          <a:p>
            <a:pPr>
              <a:buNone/>
            </a:pPr>
            <a:r>
              <a:rPr lang="es-ES" b="1" dirty="0">
                <a:solidFill>
                  <a:srgbClr val="FF0000"/>
                </a:solidFill>
              </a:rPr>
              <a:t>Aspectos DESFAVORABLES</a:t>
            </a:r>
            <a:r>
              <a:rPr lang="es-ES" b="1" dirty="0" smtClean="0">
                <a:solidFill>
                  <a:srgbClr val="FF0000"/>
                </a:solidFill>
              </a:rPr>
              <a:t>.</a:t>
            </a:r>
          </a:p>
          <a:p>
            <a:pPr>
              <a:buNone/>
            </a:pPr>
            <a:endParaRPr lang="es-ES" dirty="0">
              <a:solidFill>
                <a:srgbClr val="FF0000"/>
              </a:solidFill>
            </a:endParaRPr>
          </a:p>
          <a:p>
            <a:pPr lvl="0"/>
            <a:r>
              <a:rPr lang="es-ES" dirty="0"/>
              <a:t>Cuando se realiza a un lugar lejos de las posibilidades de golpeo del compañero que posee el balón.</a:t>
            </a:r>
          </a:p>
          <a:p>
            <a:pPr lvl="0"/>
            <a:r>
              <a:rPr lang="es-ES" dirty="0"/>
              <a:t>Cuando se realiza a lugares inútiles (fuera de juego)</a:t>
            </a:r>
          </a:p>
          <a:p>
            <a:pPr lvl="0"/>
            <a:r>
              <a:rPr lang="es-ES" dirty="0"/>
              <a:t>Cuando se realiza a lugares poco eficaces (cuando se demarca hacia el </a:t>
            </a:r>
            <a:r>
              <a:rPr lang="es-ES" dirty="0" err="1"/>
              <a:t>corner</a:t>
            </a:r>
            <a:r>
              <a:rPr lang="es-ES" dirty="0"/>
              <a:t> pudiendo hacerlo hacia la </a:t>
            </a:r>
            <a:r>
              <a:rPr lang="es-ES" dirty="0" smtClean="0"/>
              <a:t>portería).</a:t>
            </a:r>
            <a:endParaRPr lang="es-ES" dirty="0"/>
          </a:p>
          <a:p>
            <a:pPr lvl="0"/>
            <a:r>
              <a:rPr lang="es-ES" dirty="0"/>
              <a:t>Cuando abandonamos al adversario que nos marca y nos situamos en el lugar ocupado por otro.</a:t>
            </a:r>
          </a:p>
          <a:p>
            <a:pPr lvl="0"/>
            <a:r>
              <a:rPr lang="es-ES" dirty="0"/>
              <a:t>Cuando nos separamos del adversario que nos </a:t>
            </a:r>
            <a:r>
              <a:rPr lang="es-ES" dirty="0" smtClean="0"/>
              <a:t>marca </a:t>
            </a:r>
            <a:r>
              <a:rPr lang="es-ES" dirty="0"/>
              <a:t>y nos dirigimos al lugar ocupado por un compañero y su marcador, desaprovechando espacios libres.</a:t>
            </a:r>
          </a:p>
          <a:p>
            <a:pPr lvl="0"/>
            <a:r>
              <a:rPr lang="es-ES" dirty="0"/>
              <a:t>Cuando nos dirigimos al lugar ocupado por un compañero que se encuentra en campo completamente solo. </a:t>
            </a:r>
          </a:p>
          <a:p>
            <a:endParaRPr lang="es-E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94122"/>
          </a:xfrm>
        </p:spPr>
        <p:txBody>
          <a:bodyPr>
            <a:normAutofit fontScale="90000"/>
          </a:bodyPr>
          <a:lstStyle/>
          <a:p>
            <a:pPr algn="ctr"/>
            <a:r>
              <a:rPr lang="es-ES_tradnl" b="1" dirty="0" smtClean="0">
                <a:solidFill>
                  <a:srgbClr val="FF0000"/>
                </a:solidFill>
              </a:rPr>
              <a:t/>
            </a:r>
            <a:br>
              <a:rPr lang="es-ES_tradnl" b="1" dirty="0" smtClean="0">
                <a:solidFill>
                  <a:srgbClr val="FF0000"/>
                </a:solidFill>
              </a:rPr>
            </a:br>
            <a:r>
              <a:rPr lang="es-ES_tradnl" b="1" dirty="0" smtClean="0">
                <a:solidFill>
                  <a:srgbClr val="FF0000"/>
                </a:solidFill>
              </a:rPr>
              <a:t>2. ATAQUES</a:t>
            </a:r>
            <a:r>
              <a:rPr lang="es-ES" dirty="0" smtClean="0"/>
              <a:t/>
            </a:r>
            <a:br>
              <a:rPr lang="es-ES" dirty="0" smtClean="0"/>
            </a:br>
            <a:endParaRPr lang="es-ES" dirty="0"/>
          </a:p>
        </p:txBody>
      </p:sp>
      <p:sp>
        <p:nvSpPr>
          <p:cNvPr id="3" name="2 Marcador de contenido"/>
          <p:cNvSpPr>
            <a:spLocks noGrp="1"/>
          </p:cNvSpPr>
          <p:nvPr>
            <p:ph sz="quarter" idx="1"/>
          </p:nvPr>
        </p:nvSpPr>
        <p:spPr>
          <a:xfrm>
            <a:off x="457200" y="908720"/>
            <a:ext cx="8229600" cy="5217443"/>
          </a:xfrm>
        </p:spPr>
        <p:txBody>
          <a:bodyPr>
            <a:normAutofit fontScale="92500"/>
          </a:bodyPr>
          <a:lstStyle/>
          <a:p>
            <a:pPr>
              <a:buNone/>
            </a:pPr>
            <a:endParaRPr lang="es-ES" dirty="0"/>
          </a:p>
          <a:p>
            <a:r>
              <a:rPr lang="es-ES" dirty="0"/>
              <a:t>“Intentar llegar a la portería adversaria, con el balón en nuestro poder, una vez puesto este en juego, o cuando se ha recuperado”</a:t>
            </a:r>
            <a:r>
              <a:rPr lang="es-ES" b="1" dirty="0"/>
              <a:t>.</a:t>
            </a:r>
            <a:r>
              <a:rPr lang="es-ES" dirty="0"/>
              <a:t> Requiere la acción de todo el equipo. Pueden ser:</a:t>
            </a:r>
          </a:p>
          <a:p>
            <a:pPr lvl="0"/>
            <a:r>
              <a:rPr lang="es-ES" dirty="0"/>
              <a:t>De inicio estratégico.</a:t>
            </a:r>
          </a:p>
          <a:p>
            <a:pPr lvl="0"/>
            <a:r>
              <a:rPr lang="es-ES" dirty="0"/>
              <a:t>Por recuperación del balón en juego.</a:t>
            </a:r>
          </a:p>
          <a:p>
            <a:pPr lvl="0"/>
            <a:r>
              <a:rPr lang="es-ES" dirty="0"/>
              <a:t>De forma directa (balones largos).</a:t>
            </a:r>
          </a:p>
          <a:p>
            <a:pPr lvl="0"/>
            <a:r>
              <a:rPr lang="es-ES" dirty="0"/>
              <a:t>De forma combinada (movimiento hombres sin balón.)</a:t>
            </a:r>
          </a:p>
          <a:p>
            <a:endParaRPr lang="es-E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_tradnl" b="1" dirty="0" smtClean="0"/>
              <a:t/>
            </a:r>
            <a:br>
              <a:rPr lang="es-ES_tradnl" b="1" dirty="0" smtClean="0"/>
            </a:br>
            <a:r>
              <a:rPr lang="es-ES_tradnl" b="1" dirty="0" smtClean="0">
                <a:solidFill>
                  <a:srgbClr val="FF0000"/>
                </a:solidFill>
              </a:rPr>
              <a:t>3. CONTRAATAQUES</a:t>
            </a:r>
            <a:r>
              <a:rPr lang="es-ES" dirty="0" smtClean="0"/>
              <a:t/>
            </a:r>
            <a:br>
              <a:rPr lang="es-ES" dirty="0" smtClean="0"/>
            </a:br>
            <a:endParaRPr lang="es-ES" dirty="0"/>
          </a:p>
        </p:txBody>
      </p:sp>
      <p:sp>
        <p:nvSpPr>
          <p:cNvPr id="3" name="2 Marcador de contenido"/>
          <p:cNvSpPr>
            <a:spLocks noGrp="1"/>
          </p:cNvSpPr>
          <p:nvPr>
            <p:ph sz="quarter" idx="1"/>
          </p:nvPr>
        </p:nvSpPr>
        <p:spPr>
          <a:xfrm>
            <a:off x="467544" y="1340768"/>
            <a:ext cx="8229600" cy="4669979"/>
          </a:xfrm>
        </p:spPr>
        <p:txBody>
          <a:bodyPr>
            <a:normAutofit fontScale="70000" lnSpcReduction="20000"/>
          </a:bodyPr>
          <a:lstStyle/>
          <a:p>
            <a:pPr>
              <a:buNone/>
            </a:pPr>
            <a:r>
              <a:rPr lang="es-ES" b="1" dirty="0"/>
              <a:t> </a:t>
            </a:r>
            <a:endParaRPr lang="es-ES" dirty="0"/>
          </a:p>
          <a:p>
            <a:r>
              <a:rPr lang="es-ES" dirty="0"/>
              <a:t>“Restar (por delante) o robar (por detrás) el balón al adversario e intentar llegar, rápidamente a su portería sorprendiéndole de forma que no pueda replegarse ni organizarse defensivamente, explotando los espacios libres que dejo al adelantarse. Requiere la acción de pocos elementos.”</a:t>
            </a:r>
          </a:p>
          <a:p>
            <a:pPr>
              <a:buNone/>
            </a:pPr>
            <a:r>
              <a:rPr lang="es-ES" dirty="0"/>
              <a:t> </a:t>
            </a:r>
          </a:p>
          <a:p>
            <a:r>
              <a:rPr lang="es-ES" b="1" dirty="0"/>
              <a:t>VENTAJAS: </a:t>
            </a:r>
            <a:endParaRPr lang="es-ES" dirty="0"/>
          </a:p>
          <a:p>
            <a:pPr lvl="1">
              <a:buNone/>
            </a:pPr>
            <a:r>
              <a:rPr lang="es-ES" dirty="0"/>
              <a:t>Esperar en lugares elegidos y satisfactorios.</a:t>
            </a:r>
          </a:p>
          <a:p>
            <a:pPr lvl="1">
              <a:buNone/>
            </a:pPr>
            <a:r>
              <a:rPr lang="es-ES" dirty="0"/>
              <a:t>No dar tiempo al repliegue ni a la organización defensiva.</a:t>
            </a:r>
          </a:p>
          <a:p>
            <a:pPr lvl="1">
              <a:buNone/>
            </a:pPr>
            <a:r>
              <a:rPr lang="es-ES" dirty="0"/>
              <a:t>No dar tiempo a ningún tipo de marcaje.</a:t>
            </a:r>
          </a:p>
          <a:p>
            <a:pPr lvl="1">
              <a:buNone/>
            </a:pPr>
            <a:r>
              <a:rPr lang="es-ES" dirty="0"/>
              <a:t>Presenta una gran densidad defensiva.</a:t>
            </a:r>
          </a:p>
          <a:p>
            <a:pPr lvl="1">
              <a:buNone/>
            </a:pPr>
            <a:r>
              <a:rPr lang="es-ES" dirty="0"/>
              <a:t>No dar tiempo a coberturas ni permutas.</a:t>
            </a:r>
          </a:p>
          <a:p>
            <a:pPr lvl="1">
              <a:buNone/>
            </a:pPr>
            <a:r>
              <a:rPr lang="es-ES" dirty="0" smtClean="0"/>
              <a:t>Se sorprende con Pressing seguido de progresión rápida.</a:t>
            </a:r>
          </a:p>
          <a:p>
            <a:pPr lvl="1">
              <a:buNone/>
            </a:pPr>
            <a:r>
              <a:rPr lang="es-ES" dirty="0" smtClean="0"/>
              <a:t>Contraataque</a:t>
            </a:r>
            <a:r>
              <a:rPr lang="es-ES" dirty="0"/>
              <a:t>, sinónimo de Sorpresa y Velocidad.</a:t>
            </a:r>
          </a:p>
          <a:p>
            <a:endParaRPr lang="es-E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_tradnl" b="1" dirty="0" smtClean="0"/>
              <a:t/>
            </a:r>
            <a:br>
              <a:rPr lang="es-ES_tradnl" b="1" dirty="0" smtClean="0"/>
            </a:br>
            <a:r>
              <a:rPr lang="es-ES_tradnl" b="1" dirty="0" smtClean="0">
                <a:solidFill>
                  <a:srgbClr val="FF0000"/>
                </a:solidFill>
              </a:rPr>
              <a:t>4. DESDOBLAMIENTOS</a:t>
            </a:r>
            <a:r>
              <a:rPr lang="es-ES" dirty="0" smtClean="0">
                <a:solidFill>
                  <a:srgbClr val="FF0000"/>
                </a:solidFill>
              </a:rPr>
              <a:t/>
            </a:r>
            <a:br>
              <a:rPr lang="es-ES" dirty="0" smtClean="0">
                <a:solidFill>
                  <a:srgbClr val="FF0000"/>
                </a:solidFill>
              </a:rPr>
            </a:br>
            <a:endParaRPr lang="es-ES" dirty="0">
              <a:solidFill>
                <a:srgbClr val="FF0000"/>
              </a:solidFill>
            </a:endParaRPr>
          </a:p>
        </p:txBody>
      </p:sp>
      <p:sp>
        <p:nvSpPr>
          <p:cNvPr id="3" name="2 Marcador de contenido"/>
          <p:cNvSpPr>
            <a:spLocks noGrp="1"/>
          </p:cNvSpPr>
          <p:nvPr>
            <p:ph sz="quarter" idx="1"/>
          </p:nvPr>
        </p:nvSpPr>
        <p:spPr/>
        <p:txBody>
          <a:bodyPr>
            <a:normAutofit fontScale="55000" lnSpcReduction="20000"/>
          </a:bodyPr>
          <a:lstStyle/>
          <a:p>
            <a:pPr>
              <a:buNone/>
            </a:pPr>
            <a:endParaRPr lang="es-ES" dirty="0"/>
          </a:p>
          <a:p>
            <a:r>
              <a:rPr lang="es-ES" dirty="0"/>
              <a:t>“Acciones mediante las cuales dos o más jugadores del equipo intercambian sus posiciones, para no perder la ocupación racional del terreno de juego, guardando la espalda del jugador ofensivo, sin perder el equilibrio del sistema empleado</a:t>
            </a:r>
            <a:r>
              <a:rPr lang="es-ES" dirty="0" smtClean="0"/>
              <a:t>”.</a:t>
            </a:r>
          </a:p>
          <a:p>
            <a:pPr>
              <a:buNone/>
            </a:pPr>
            <a:endParaRPr lang="es-ES" dirty="0"/>
          </a:p>
          <a:p>
            <a:pPr lvl="1">
              <a:buNone/>
            </a:pPr>
            <a:r>
              <a:rPr lang="es-ES" sz="3300" dirty="0"/>
              <a:t>- Intervienen dos o varios hombres de diferentes líneas.</a:t>
            </a:r>
          </a:p>
          <a:p>
            <a:pPr lvl="1">
              <a:buNone/>
            </a:pPr>
            <a:r>
              <a:rPr lang="es-ES" sz="3300" dirty="0"/>
              <a:t>- Es un intercambio de posiciones momentáneo.</a:t>
            </a:r>
          </a:p>
          <a:p>
            <a:pPr lvl="1">
              <a:buNone/>
            </a:pPr>
            <a:r>
              <a:rPr lang="es-ES" sz="3300" dirty="0"/>
              <a:t>- Acción ofensiva que prepara otra defensiva</a:t>
            </a:r>
            <a:r>
              <a:rPr lang="es-ES" sz="3300" dirty="0" smtClean="0"/>
              <a:t>.</a:t>
            </a:r>
          </a:p>
          <a:p>
            <a:pPr lvl="0">
              <a:buNone/>
            </a:pPr>
            <a:r>
              <a:rPr lang="es-ES" dirty="0"/>
              <a:t> </a:t>
            </a:r>
          </a:p>
          <a:p>
            <a:r>
              <a:rPr lang="es-ES" b="1" dirty="0"/>
              <a:t>OBJETIVOS: </a:t>
            </a:r>
            <a:endParaRPr lang="es-ES" dirty="0"/>
          </a:p>
          <a:p>
            <a:pPr>
              <a:buNone/>
            </a:pPr>
            <a:r>
              <a:rPr lang="es-ES" dirty="0"/>
              <a:t> </a:t>
            </a:r>
          </a:p>
          <a:p>
            <a:pPr lvl="1"/>
            <a:r>
              <a:rPr lang="es-ES" sz="3300" dirty="0"/>
              <a:t>Ocupación racional del terreno de juego. </a:t>
            </a:r>
          </a:p>
          <a:p>
            <a:pPr lvl="1"/>
            <a:r>
              <a:rPr lang="es-ES" sz="3300" dirty="0"/>
              <a:t>Realización continua vigilancia sobre el adversario.</a:t>
            </a:r>
          </a:p>
          <a:p>
            <a:pPr lvl="1"/>
            <a:r>
              <a:rPr lang="es-ES" sz="3300" dirty="0"/>
              <a:t>Cerrar espacios libres para no se sorprendidos al perder el balón. </a:t>
            </a:r>
          </a:p>
          <a:p>
            <a:pPr lvl="1"/>
            <a:r>
              <a:rPr lang="es-ES" sz="3300" dirty="0"/>
              <a:t>Ubicarnos de forma que estemos en posición de organizarnos.</a:t>
            </a:r>
          </a:p>
          <a:p>
            <a:pPr lvl="1"/>
            <a:r>
              <a:rPr lang="es-ES" sz="3300" dirty="0"/>
              <a:t>Otorgar descanso físico al jugador</a:t>
            </a:r>
            <a:r>
              <a:rPr lang="es-ES" dirty="0" smtClean="0"/>
              <a:t>.</a:t>
            </a:r>
          </a:p>
          <a:p>
            <a:endParaRPr lang="es-E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_tradnl" b="1" dirty="0" smtClean="0">
                <a:solidFill>
                  <a:srgbClr val="FF0000"/>
                </a:solidFill>
              </a:rPr>
              <a:t>5. ESPACIOS LIBRES</a:t>
            </a:r>
            <a:endParaRPr lang="es-ES" dirty="0">
              <a:solidFill>
                <a:srgbClr val="FF0000"/>
              </a:solidFill>
            </a:endParaRPr>
          </a:p>
        </p:txBody>
      </p:sp>
      <p:sp>
        <p:nvSpPr>
          <p:cNvPr id="3" name="2 Marcador de contenido"/>
          <p:cNvSpPr>
            <a:spLocks noGrp="1"/>
          </p:cNvSpPr>
          <p:nvPr>
            <p:ph sz="quarter" idx="1"/>
          </p:nvPr>
        </p:nvSpPr>
        <p:spPr/>
        <p:txBody>
          <a:bodyPr>
            <a:normAutofit fontScale="70000" lnSpcReduction="20000"/>
          </a:bodyPr>
          <a:lstStyle/>
          <a:p>
            <a:pPr>
              <a:buNone/>
            </a:pPr>
            <a:endParaRPr lang="es-ES" dirty="0" smtClean="0"/>
          </a:p>
          <a:p>
            <a:pPr algn="just"/>
            <a:r>
              <a:rPr lang="es-ES" dirty="0" smtClean="0"/>
              <a:t>“Lugares del campo que se encuentran desiertos por abandonarlos previamente un compañero del poseedor del balón y el adversario que le marcaba”. La creación, ocupación y aprovechamiento de los espacios libres están en relación directa con una buena dosis de sacrificio, un buen empleo de los desmarques una clara visión del terreno de juego y una perfecta acción técnica del pase.</a:t>
            </a:r>
          </a:p>
          <a:p>
            <a:pPr algn="just">
              <a:buNone/>
            </a:pPr>
            <a:r>
              <a:rPr lang="es-ES" dirty="0" smtClean="0"/>
              <a:t> </a:t>
            </a:r>
          </a:p>
          <a:p>
            <a:pPr algn="just"/>
            <a:r>
              <a:rPr lang="es-ES" dirty="0" smtClean="0"/>
              <a:t>DEBEN: </a:t>
            </a:r>
            <a:r>
              <a:rPr lang="es-ES" b="1" i="1" dirty="0" smtClean="0"/>
              <a:t>CREARSE, OCUPARSE y APROVECHARSE.</a:t>
            </a:r>
            <a:endParaRPr lang="es-ES" dirty="0" smtClean="0"/>
          </a:p>
          <a:p>
            <a:pPr algn="just">
              <a:buNone/>
            </a:pPr>
            <a:endParaRPr lang="es-ES" dirty="0" smtClean="0"/>
          </a:p>
          <a:p>
            <a:pPr algn="just"/>
            <a:r>
              <a:rPr lang="es-ES" b="1" i="1" dirty="0" smtClean="0"/>
              <a:t>Se crean:</a:t>
            </a:r>
            <a:r>
              <a:rPr lang="es-ES" dirty="0" smtClean="0"/>
              <a:t> arrastrando al marcador. </a:t>
            </a:r>
          </a:p>
          <a:p>
            <a:pPr algn="just"/>
            <a:r>
              <a:rPr lang="es-ES" b="1" i="1" dirty="0" smtClean="0"/>
              <a:t>Se ocupan</a:t>
            </a:r>
            <a:r>
              <a:rPr lang="es-ES" dirty="0" smtClean="0"/>
              <a:t>: desplazándose un compañero a el.</a:t>
            </a:r>
          </a:p>
          <a:p>
            <a:pPr algn="just"/>
            <a:r>
              <a:rPr lang="es-ES" b="1" i="1" dirty="0" smtClean="0"/>
              <a:t>Se aprovechan:</a:t>
            </a:r>
            <a:r>
              <a:rPr lang="es-ES" dirty="0" smtClean="0"/>
              <a:t> cuando el balón llega en las debidas condiciones para ser jugado.</a:t>
            </a:r>
          </a:p>
          <a:p>
            <a:endParaRPr lang="es-E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800" b="1" dirty="0" smtClean="0">
                <a:solidFill>
                  <a:srgbClr val="FF0000"/>
                </a:solidFill>
              </a:rPr>
              <a:t>CAUSAS QUE PROVOCAN SU CREACION: </a:t>
            </a:r>
            <a:endParaRPr lang="es-ES" sz="2800" dirty="0" smtClean="0">
              <a:solidFill>
                <a:srgbClr val="FF0000"/>
              </a:solidFill>
            </a:endParaRPr>
          </a:p>
        </p:txBody>
      </p:sp>
      <p:sp>
        <p:nvSpPr>
          <p:cNvPr id="3" name="2 Marcador de contenido"/>
          <p:cNvSpPr>
            <a:spLocks noGrp="1"/>
          </p:cNvSpPr>
          <p:nvPr>
            <p:ph sz="quarter" idx="1"/>
          </p:nvPr>
        </p:nvSpPr>
        <p:spPr/>
        <p:txBody>
          <a:bodyPr>
            <a:normAutofit fontScale="85000" lnSpcReduction="20000"/>
          </a:bodyPr>
          <a:lstStyle/>
          <a:p>
            <a:pPr>
              <a:buNone/>
            </a:pPr>
            <a:r>
              <a:rPr lang="es-ES" dirty="0" smtClean="0"/>
              <a:t> </a:t>
            </a:r>
          </a:p>
          <a:p>
            <a:pPr lvl="0" algn="just"/>
            <a:r>
              <a:rPr lang="es-ES" dirty="0" smtClean="0"/>
              <a:t>Movilidad hombres sin balón arrastrando a sus marcadores.</a:t>
            </a:r>
          </a:p>
          <a:p>
            <a:pPr lvl="0" algn="just"/>
            <a:r>
              <a:rPr lang="es-ES" dirty="0" smtClean="0"/>
              <a:t>Por el sistema de juego utilizado por el equipo. </a:t>
            </a:r>
          </a:p>
          <a:p>
            <a:pPr lvl="0" algn="just"/>
            <a:r>
              <a:rPr lang="es-ES" dirty="0" smtClean="0"/>
              <a:t>Ataques o contraataques del equipo adversario perdiendo la ocupación racional del terreno de juego y su equilibrio entre líneas por falta de desdoblamientos. </a:t>
            </a:r>
          </a:p>
          <a:p>
            <a:pPr lvl="0" algn="just"/>
            <a:r>
              <a:rPr lang="es-ES" dirty="0" smtClean="0"/>
              <a:t>Aprovechamiento inteligente de la estrategia en ataque.</a:t>
            </a:r>
          </a:p>
          <a:p>
            <a:pPr lvl="0" algn="just"/>
            <a:r>
              <a:rPr lang="es-ES" dirty="0" smtClean="0"/>
              <a:t>Puesta en práctica de diversos esquemas, previamente ensayados, aprovechando la errónea ejecución de la estrategia por parte del adversario. </a:t>
            </a:r>
          </a:p>
          <a:p>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_tradnl" b="1" dirty="0" smtClean="0">
                <a:solidFill>
                  <a:srgbClr val="FF0000"/>
                </a:solidFill>
              </a:rPr>
              <a:t>TACTICA</a:t>
            </a:r>
            <a:r>
              <a:rPr lang="es-ES" dirty="0" smtClean="0">
                <a:solidFill>
                  <a:srgbClr val="FF0000"/>
                </a:solidFill>
              </a:rPr>
              <a:t/>
            </a:r>
            <a:br>
              <a:rPr lang="es-ES" dirty="0" smtClean="0">
                <a:solidFill>
                  <a:srgbClr val="FF0000"/>
                </a:solidFill>
              </a:rPr>
            </a:br>
            <a:endParaRPr lang="es-ES" dirty="0">
              <a:solidFill>
                <a:srgbClr val="FF0000"/>
              </a:solidFill>
            </a:endParaRPr>
          </a:p>
        </p:txBody>
      </p:sp>
      <p:sp>
        <p:nvSpPr>
          <p:cNvPr id="3" name="2 Marcador de contenido"/>
          <p:cNvSpPr>
            <a:spLocks noGrp="1"/>
          </p:cNvSpPr>
          <p:nvPr>
            <p:ph sz="quarter" idx="1"/>
          </p:nvPr>
        </p:nvSpPr>
        <p:spPr/>
        <p:txBody>
          <a:bodyPr/>
          <a:lstStyle/>
          <a:p>
            <a:pPr algn="just"/>
            <a:r>
              <a:rPr lang="es-ES_tradnl" dirty="0" smtClean="0"/>
              <a:t>Acciones de ataque y defensa que se pueden realizar, para sorprender o contrarrestar al adversario, en el transcurso de un partido, con el BALON EN JUEGO.</a:t>
            </a:r>
            <a:endParaRPr lang="es-ES" dirty="0" smtClean="0"/>
          </a:p>
          <a:p>
            <a:endParaRPr lang="es-E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solidFill>
                  <a:srgbClr val="FF0000"/>
                </a:solidFill>
              </a:rPr>
              <a:t/>
            </a:r>
            <a:br>
              <a:rPr lang="es-ES_tradnl" b="1" dirty="0" smtClean="0">
                <a:solidFill>
                  <a:srgbClr val="FF0000"/>
                </a:solidFill>
              </a:rPr>
            </a:br>
            <a:r>
              <a:rPr lang="es-ES_tradnl" b="1" dirty="0" smtClean="0">
                <a:solidFill>
                  <a:srgbClr val="FF0000"/>
                </a:solidFill>
              </a:rPr>
              <a:t/>
            </a:r>
            <a:br>
              <a:rPr lang="es-ES_tradnl" b="1" dirty="0" smtClean="0">
                <a:solidFill>
                  <a:srgbClr val="FF0000"/>
                </a:solidFill>
              </a:rPr>
            </a:br>
            <a:r>
              <a:rPr lang="es-ES_tradnl" b="1" dirty="0" smtClean="0">
                <a:solidFill>
                  <a:srgbClr val="FF0000"/>
                </a:solidFill>
              </a:rPr>
              <a:t/>
            </a:r>
            <a:br>
              <a:rPr lang="es-ES_tradnl" b="1" dirty="0" smtClean="0">
                <a:solidFill>
                  <a:srgbClr val="FF0000"/>
                </a:solidFill>
              </a:rPr>
            </a:br>
            <a:r>
              <a:rPr lang="es-ES_tradnl" b="1" dirty="0" smtClean="0">
                <a:solidFill>
                  <a:srgbClr val="FF0000"/>
                </a:solidFill>
              </a:rPr>
              <a:t>6. APOYOS</a:t>
            </a:r>
            <a:br>
              <a:rPr lang="es-ES_tradnl" b="1" dirty="0" smtClean="0">
                <a:solidFill>
                  <a:srgbClr val="FF0000"/>
                </a:solidFill>
              </a:rPr>
            </a:br>
            <a:r>
              <a:rPr lang="es-ES_tradnl" b="1" dirty="0" smtClean="0">
                <a:solidFill>
                  <a:srgbClr val="FF0000"/>
                </a:solidFill>
              </a:rPr>
              <a:t/>
            </a:r>
            <a:br>
              <a:rPr lang="es-ES_tradnl" b="1" dirty="0" smtClean="0">
                <a:solidFill>
                  <a:srgbClr val="FF0000"/>
                </a:solidFill>
              </a:rPr>
            </a:br>
            <a:r>
              <a:rPr lang="es-ES_tradnl" b="1" dirty="0" smtClean="0">
                <a:solidFill>
                  <a:srgbClr val="FF0000"/>
                </a:solidFill>
              </a:rPr>
              <a:t/>
            </a:r>
            <a:br>
              <a:rPr lang="es-ES_tradnl" b="1" dirty="0" smtClean="0">
                <a:solidFill>
                  <a:srgbClr val="FF0000"/>
                </a:solidFill>
              </a:rPr>
            </a:br>
            <a:r>
              <a:rPr lang="es-ES" dirty="0" smtClean="0">
                <a:solidFill>
                  <a:srgbClr val="FF0000"/>
                </a:solidFill>
              </a:rPr>
              <a:t/>
            </a:r>
            <a:br>
              <a:rPr lang="es-ES" dirty="0" smtClean="0">
                <a:solidFill>
                  <a:srgbClr val="FF0000"/>
                </a:solidFill>
              </a:rPr>
            </a:br>
            <a:endParaRPr lang="es-ES" dirty="0">
              <a:solidFill>
                <a:srgbClr val="FF0000"/>
              </a:solidFill>
            </a:endParaRPr>
          </a:p>
        </p:txBody>
      </p:sp>
      <p:sp>
        <p:nvSpPr>
          <p:cNvPr id="3" name="2 Marcador de contenido"/>
          <p:cNvSpPr>
            <a:spLocks noGrp="1"/>
          </p:cNvSpPr>
          <p:nvPr>
            <p:ph sz="quarter" idx="1"/>
          </p:nvPr>
        </p:nvSpPr>
        <p:spPr>
          <a:xfrm>
            <a:off x="457200" y="1412776"/>
            <a:ext cx="8229600" cy="4968552"/>
          </a:xfrm>
        </p:spPr>
        <p:txBody>
          <a:bodyPr>
            <a:normAutofit fontScale="25000" lnSpcReduction="20000"/>
          </a:bodyPr>
          <a:lstStyle/>
          <a:p>
            <a:pPr>
              <a:buNone/>
            </a:pPr>
            <a:endParaRPr lang="es-ES" dirty="0" smtClean="0"/>
          </a:p>
          <a:p>
            <a:r>
              <a:rPr lang="es-ES" sz="12800" dirty="0" smtClean="0"/>
              <a:t>“Acercarse o alejarse (sin obstáculo alguno) del poseedor del balón, para facilitarle su labor”.</a:t>
            </a:r>
          </a:p>
          <a:p>
            <a:r>
              <a:rPr lang="es-ES" sz="5500" b="1" dirty="0" smtClean="0"/>
              <a:t>Pueden ser: </a:t>
            </a:r>
            <a:endParaRPr lang="es-ES" sz="5500" dirty="0" smtClean="0"/>
          </a:p>
          <a:p>
            <a:pPr lvl="0"/>
            <a:r>
              <a:rPr lang="es-ES" sz="5500" dirty="0" smtClean="0"/>
              <a:t>Laterales, Diagonales, en profundidad,</a:t>
            </a:r>
          </a:p>
          <a:p>
            <a:pPr lvl="0"/>
            <a:r>
              <a:rPr lang="es-ES" sz="5500" dirty="0" smtClean="0"/>
              <a:t>Desde atrás, desde delante. </a:t>
            </a:r>
          </a:p>
          <a:p>
            <a:pPr>
              <a:buNone/>
            </a:pPr>
            <a:r>
              <a:rPr lang="es-ES" sz="5500" b="1" dirty="0" smtClean="0"/>
              <a:t> </a:t>
            </a:r>
            <a:endParaRPr lang="es-ES" sz="5500" dirty="0" smtClean="0"/>
          </a:p>
          <a:p>
            <a:r>
              <a:rPr lang="es-ES" sz="5500" b="1" dirty="0" smtClean="0"/>
              <a:t>¿Quiénes deben apoyarse?:</a:t>
            </a:r>
            <a:endParaRPr lang="es-ES" sz="5500" dirty="0" smtClean="0"/>
          </a:p>
          <a:p>
            <a:pPr lvl="0"/>
            <a:r>
              <a:rPr lang="es-ES" sz="5500" dirty="0" smtClean="0"/>
              <a:t>Todos los jugadores del equipo.</a:t>
            </a:r>
          </a:p>
          <a:p>
            <a:pPr lvl="0"/>
            <a:r>
              <a:rPr lang="es-ES" sz="5500" dirty="0" smtClean="0"/>
              <a:t>El apoyo del portero muy eficaz. </a:t>
            </a:r>
          </a:p>
          <a:p>
            <a:pPr>
              <a:buNone/>
            </a:pPr>
            <a:r>
              <a:rPr lang="es-ES" sz="5500" b="1" dirty="0" smtClean="0"/>
              <a:t> </a:t>
            </a:r>
            <a:endParaRPr lang="es-ES" sz="5500" dirty="0" smtClean="0"/>
          </a:p>
          <a:p>
            <a:r>
              <a:rPr lang="es-ES" sz="5500" b="1" dirty="0" smtClean="0"/>
              <a:t>¿Dónde deben apoyarse?:</a:t>
            </a:r>
            <a:endParaRPr lang="es-ES" sz="5500" dirty="0" smtClean="0"/>
          </a:p>
          <a:p>
            <a:pPr lvl="0"/>
            <a:r>
              <a:rPr lang="es-ES" sz="5500" dirty="0" smtClean="0"/>
              <a:t>En cualquier lugar del campo.</a:t>
            </a:r>
          </a:p>
          <a:p>
            <a:pPr>
              <a:buNone/>
            </a:pPr>
            <a:r>
              <a:rPr lang="es-ES" sz="5500" dirty="0" smtClean="0"/>
              <a:t> </a:t>
            </a:r>
          </a:p>
          <a:p>
            <a:r>
              <a:rPr lang="es-ES" sz="5500" b="1" dirty="0" smtClean="0"/>
              <a:t>¿Que nos permiten los apoyos?</a:t>
            </a:r>
            <a:r>
              <a:rPr lang="es-ES" sz="5500" dirty="0" smtClean="0"/>
              <a:t> </a:t>
            </a:r>
          </a:p>
          <a:p>
            <a:pPr lvl="0"/>
            <a:r>
              <a:rPr lang="es-ES" sz="5500" dirty="0" smtClean="0"/>
              <a:t>Mantener la posesión del balón.</a:t>
            </a:r>
          </a:p>
          <a:p>
            <a:pPr lvl="0"/>
            <a:r>
              <a:rPr lang="es-ES" sz="5500" dirty="0" smtClean="0"/>
              <a:t>Defender un resultado, ganar tiempo al partido.</a:t>
            </a:r>
          </a:p>
          <a:p>
            <a:pPr lvl="0"/>
            <a:r>
              <a:rPr lang="es-ES" sz="5500" dirty="0" smtClean="0"/>
              <a:t>Cambiar el ritmo de juego.</a:t>
            </a:r>
          </a:p>
          <a:p>
            <a:pPr lvl="0"/>
            <a:r>
              <a:rPr lang="es-ES" sz="5500" dirty="0" smtClean="0"/>
              <a:t>No enfrentar al compañero al adversario.</a:t>
            </a:r>
          </a:p>
          <a:p>
            <a:pPr>
              <a:buNone/>
            </a:pPr>
            <a:r>
              <a:rPr lang="es-ES" dirty="0" smtClean="0"/>
              <a:t> </a:t>
            </a:r>
            <a:endParaRPr lang="es-E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_tradnl" b="1" dirty="0" smtClean="0">
                <a:solidFill>
                  <a:srgbClr val="FF0000"/>
                </a:solidFill>
              </a:rPr>
              <a:t>7. AYUDAS PERMANENTES</a:t>
            </a:r>
            <a:r>
              <a:rPr lang="es-ES" dirty="0" smtClean="0">
                <a:solidFill>
                  <a:srgbClr val="FF0000"/>
                </a:solidFill>
              </a:rPr>
              <a:t/>
            </a:r>
            <a:br>
              <a:rPr lang="es-ES" dirty="0" smtClean="0">
                <a:solidFill>
                  <a:srgbClr val="FF0000"/>
                </a:solidFill>
              </a:rPr>
            </a:br>
            <a:endParaRPr lang="es-ES" dirty="0">
              <a:solidFill>
                <a:srgbClr val="FF0000"/>
              </a:solidFill>
            </a:endParaRPr>
          </a:p>
        </p:txBody>
      </p:sp>
      <p:sp>
        <p:nvSpPr>
          <p:cNvPr id="3" name="2 Marcador de contenido"/>
          <p:cNvSpPr>
            <a:spLocks noGrp="1"/>
          </p:cNvSpPr>
          <p:nvPr>
            <p:ph sz="quarter" idx="1"/>
          </p:nvPr>
        </p:nvSpPr>
        <p:spPr/>
        <p:txBody>
          <a:bodyPr>
            <a:normAutofit fontScale="70000" lnSpcReduction="20000"/>
          </a:bodyPr>
          <a:lstStyle/>
          <a:p>
            <a:pPr>
              <a:buNone/>
            </a:pPr>
            <a:endParaRPr lang="es-ES" dirty="0" smtClean="0"/>
          </a:p>
          <a:p>
            <a:r>
              <a:rPr lang="es-ES" dirty="0" smtClean="0"/>
              <a:t>“Soluciones favorables que se presentan al poseedor del balón, por parte de sus compañeros, en cualquier momento y circunstancia”. Se pretende que jamás pueda faltar ayuda a un compañero, o por lo menos, colaboración efectiva y constante.</a:t>
            </a:r>
          </a:p>
          <a:p>
            <a:pPr lvl="0"/>
            <a:r>
              <a:rPr lang="es-ES" dirty="0" smtClean="0"/>
              <a:t>Facilitar la labor al poseedor del balón.</a:t>
            </a:r>
          </a:p>
          <a:p>
            <a:pPr lvl="0"/>
            <a:r>
              <a:rPr lang="es-ES" dirty="0" smtClean="0"/>
              <a:t>Imperiosamente tiene que haber movilidad.</a:t>
            </a:r>
          </a:p>
          <a:p>
            <a:pPr lvl="0"/>
            <a:r>
              <a:rPr lang="es-ES" dirty="0" smtClean="0"/>
              <a:t>Movilidad hombres sin balón, base de este principio. </a:t>
            </a:r>
          </a:p>
          <a:p>
            <a:pPr>
              <a:buNone/>
            </a:pPr>
            <a:r>
              <a:rPr lang="es-ES" dirty="0" smtClean="0"/>
              <a:t> </a:t>
            </a:r>
          </a:p>
          <a:p>
            <a:r>
              <a:rPr lang="es-ES" b="1" dirty="0" smtClean="0"/>
              <a:t>Colaboración:</a:t>
            </a:r>
            <a:endParaRPr lang="es-ES" dirty="0" smtClean="0"/>
          </a:p>
          <a:p>
            <a:pPr lvl="0"/>
            <a:r>
              <a:rPr lang="es-ES" dirty="0" smtClean="0"/>
              <a:t>Directa: Hacia el poseedor del balón</a:t>
            </a:r>
          </a:p>
          <a:p>
            <a:r>
              <a:rPr lang="es-ES_tradnl" dirty="0" smtClean="0"/>
              <a:t>Indirecta: alejándose del poseedor del balón</a:t>
            </a:r>
            <a:endParaRPr lang="es-E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_tradnl" b="1" dirty="0" smtClean="0">
                <a:solidFill>
                  <a:srgbClr val="FF0000"/>
                </a:solidFill>
              </a:rPr>
              <a:t>8. PAREDES</a:t>
            </a:r>
            <a:r>
              <a:rPr lang="es-ES" dirty="0" smtClean="0">
                <a:solidFill>
                  <a:srgbClr val="FF0000"/>
                </a:solidFill>
              </a:rPr>
              <a:t/>
            </a:r>
            <a:br>
              <a:rPr lang="es-ES" dirty="0" smtClean="0">
                <a:solidFill>
                  <a:srgbClr val="FF0000"/>
                </a:solidFill>
              </a:rPr>
            </a:br>
            <a:endParaRPr lang="es-ES" dirty="0">
              <a:solidFill>
                <a:srgbClr val="FF0000"/>
              </a:solidFill>
            </a:endParaRPr>
          </a:p>
        </p:txBody>
      </p:sp>
      <p:sp>
        <p:nvSpPr>
          <p:cNvPr id="3" name="2 Marcador de contenido"/>
          <p:cNvSpPr>
            <a:spLocks noGrp="1"/>
          </p:cNvSpPr>
          <p:nvPr>
            <p:ph sz="quarter" idx="1"/>
          </p:nvPr>
        </p:nvSpPr>
        <p:spPr/>
        <p:txBody>
          <a:bodyPr>
            <a:normAutofit fontScale="70000" lnSpcReduction="20000"/>
          </a:bodyPr>
          <a:lstStyle/>
          <a:p>
            <a:pPr>
              <a:buNone/>
            </a:pPr>
            <a:endParaRPr lang="es-ES" dirty="0" smtClean="0"/>
          </a:p>
          <a:p>
            <a:r>
              <a:rPr lang="es-ES" dirty="0" smtClean="0"/>
              <a:t>“Se conoce como pared la entrega y devolución rápida del balón, entre dos o más jugadores de un equipo”. Son jugadas de acción rápida en la que el jugador que recibe el balón, tiene como necesidad imperiosa que devolverlo mediante un solo contacto.</a:t>
            </a:r>
            <a:r>
              <a:rPr lang="es-ES" b="1" dirty="0" smtClean="0"/>
              <a:t> </a:t>
            </a:r>
            <a:endParaRPr lang="es-ES" dirty="0" smtClean="0"/>
          </a:p>
          <a:p>
            <a:r>
              <a:rPr lang="es-ES" dirty="0" smtClean="0"/>
              <a:t>Pueden efectuarse a balones que proceden:</a:t>
            </a:r>
          </a:p>
          <a:p>
            <a:r>
              <a:rPr lang="es-ES" dirty="0" smtClean="0"/>
              <a:t>Laterales; Diagonales, de frente, de atrás.</a:t>
            </a:r>
          </a:p>
          <a:p>
            <a:pPr>
              <a:buNone/>
            </a:pPr>
            <a:r>
              <a:rPr lang="es-ES" b="1" dirty="0" smtClean="0"/>
              <a:t> </a:t>
            </a:r>
            <a:endParaRPr lang="es-ES" dirty="0" smtClean="0"/>
          </a:p>
          <a:p>
            <a:r>
              <a:rPr lang="es-ES" b="1" dirty="0" smtClean="0"/>
              <a:t>Consideraciones:</a:t>
            </a:r>
            <a:r>
              <a:rPr lang="es-ES" dirty="0" smtClean="0"/>
              <a:t> </a:t>
            </a:r>
          </a:p>
          <a:p>
            <a:pPr lvl="0"/>
            <a:r>
              <a:rPr lang="es-ES" dirty="0" smtClean="0"/>
              <a:t>Si se hace lenta, anticipación del adversario.</a:t>
            </a:r>
          </a:p>
          <a:p>
            <a:pPr lvl="0"/>
            <a:r>
              <a:rPr lang="es-ES" dirty="0" smtClean="0"/>
              <a:t>Se puede realizar incluso con un adversario.</a:t>
            </a:r>
          </a:p>
          <a:p>
            <a:pPr lvl="0"/>
            <a:r>
              <a:rPr lang="es-ES" dirty="0" smtClean="0"/>
              <a:t>Se realiza para salvar algún obstáculo.</a:t>
            </a:r>
          </a:p>
          <a:p>
            <a:pPr lvl="0"/>
            <a:r>
              <a:rPr lang="es-ES" dirty="0" smtClean="0"/>
              <a:t>Se puede realizar en cualquier lugar del campo.</a:t>
            </a:r>
          </a:p>
          <a:p>
            <a:pPr lvl="0"/>
            <a:r>
              <a:rPr lang="es-ES" dirty="0" smtClean="0"/>
              <a:t>Precisión en la entrega, seguridad en la devolución. </a:t>
            </a:r>
          </a:p>
          <a:p>
            <a:endParaRPr lang="es-E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_tradnl" b="1" dirty="0" smtClean="0">
                <a:solidFill>
                  <a:srgbClr val="FF0000"/>
                </a:solidFill>
              </a:rPr>
              <a:t>9. TEMPORIZACIONES </a:t>
            </a:r>
            <a:r>
              <a:rPr lang="es-ES" dirty="0" smtClean="0">
                <a:solidFill>
                  <a:srgbClr val="FF0000"/>
                </a:solidFill>
              </a:rPr>
              <a:t/>
            </a:r>
            <a:br>
              <a:rPr lang="es-ES" dirty="0" smtClean="0">
                <a:solidFill>
                  <a:srgbClr val="FF0000"/>
                </a:solidFill>
              </a:rPr>
            </a:br>
            <a:endParaRPr lang="es-ES" dirty="0">
              <a:solidFill>
                <a:srgbClr val="FF0000"/>
              </a:solidFill>
            </a:endParaRPr>
          </a:p>
        </p:txBody>
      </p:sp>
      <p:sp>
        <p:nvSpPr>
          <p:cNvPr id="3" name="2 Marcador de contenido"/>
          <p:cNvSpPr>
            <a:spLocks noGrp="1"/>
          </p:cNvSpPr>
          <p:nvPr>
            <p:ph sz="quarter" idx="1"/>
          </p:nvPr>
        </p:nvSpPr>
        <p:spPr/>
        <p:txBody>
          <a:bodyPr>
            <a:normAutofit fontScale="77500" lnSpcReduction="20000"/>
          </a:bodyPr>
          <a:lstStyle/>
          <a:p>
            <a:pPr>
              <a:buNone/>
            </a:pPr>
            <a:r>
              <a:rPr lang="es-ES" b="1" dirty="0" smtClean="0"/>
              <a:t> </a:t>
            </a:r>
            <a:endParaRPr lang="es-ES" dirty="0" smtClean="0"/>
          </a:p>
          <a:p>
            <a:r>
              <a:rPr lang="es-ES" dirty="0" smtClean="0"/>
              <a:t>“Son todas aquellas acciones lentas, hechas con astucia durante el juego, tratando de obtener ventaja el equipo que las realiza”. </a:t>
            </a:r>
          </a:p>
          <a:p>
            <a:endParaRPr lang="es-ES" dirty="0" smtClean="0"/>
          </a:p>
          <a:p>
            <a:pPr lvl="0"/>
            <a:r>
              <a:rPr lang="es-ES" dirty="0" smtClean="0"/>
              <a:t>Permitir a un compañero salir del fuera de juego.</a:t>
            </a:r>
          </a:p>
          <a:p>
            <a:pPr lvl="0"/>
            <a:r>
              <a:rPr lang="es-ES" dirty="0" smtClean="0"/>
              <a:t>Dar tiempo a ocupar un espacio libre.</a:t>
            </a:r>
          </a:p>
          <a:p>
            <a:pPr lvl="0"/>
            <a:r>
              <a:rPr lang="es-ES" dirty="0" smtClean="0"/>
              <a:t>Defender un resultado, etc... </a:t>
            </a:r>
          </a:p>
          <a:p>
            <a:pPr lvl="0"/>
            <a:r>
              <a:rPr lang="es-ES" dirty="0" smtClean="0"/>
              <a:t>No deben realizarse en propia área.</a:t>
            </a:r>
          </a:p>
          <a:p>
            <a:pPr>
              <a:buNone/>
            </a:pPr>
            <a:endParaRPr lang="es-ES" dirty="0" smtClean="0"/>
          </a:p>
          <a:p>
            <a:r>
              <a:rPr lang="es-ES" dirty="0" smtClean="0"/>
              <a:t>Las </a:t>
            </a:r>
            <a:r>
              <a:rPr lang="es-ES" i="1" dirty="0" smtClean="0"/>
              <a:t>Temporizaciones ofensivas</a:t>
            </a:r>
            <a:r>
              <a:rPr lang="es-ES" dirty="0" smtClean="0"/>
              <a:t> se hacen en campo contrario, y la </a:t>
            </a:r>
            <a:r>
              <a:rPr lang="es-ES" i="1" dirty="0" smtClean="0"/>
              <a:t>Conservación</a:t>
            </a:r>
            <a:r>
              <a:rPr lang="es-ES" dirty="0" smtClean="0"/>
              <a:t> se hace en propio campo.  </a:t>
            </a:r>
            <a:endParaRPr lang="es-E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_tradnl" b="1" dirty="0" smtClean="0">
                <a:solidFill>
                  <a:srgbClr val="FF0000"/>
                </a:solidFill>
              </a:rPr>
              <a:t>10. CARGA</a:t>
            </a:r>
            <a:r>
              <a:rPr lang="es-ES" dirty="0" smtClean="0">
                <a:solidFill>
                  <a:srgbClr val="FF0000"/>
                </a:solidFill>
              </a:rPr>
              <a:t/>
            </a:r>
            <a:br>
              <a:rPr lang="es-ES" dirty="0" smtClean="0">
                <a:solidFill>
                  <a:srgbClr val="FF0000"/>
                </a:solidFill>
              </a:rPr>
            </a:br>
            <a:endParaRPr lang="es-ES" dirty="0">
              <a:solidFill>
                <a:srgbClr val="FF0000"/>
              </a:solidFill>
            </a:endParaRPr>
          </a:p>
        </p:txBody>
      </p:sp>
      <p:sp>
        <p:nvSpPr>
          <p:cNvPr id="3" name="2 Marcador de contenido"/>
          <p:cNvSpPr>
            <a:spLocks noGrp="1"/>
          </p:cNvSpPr>
          <p:nvPr>
            <p:ph sz="quarter" idx="1"/>
          </p:nvPr>
        </p:nvSpPr>
        <p:spPr/>
        <p:txBody>
          <a:bodyPr/>
          <a:lstStyle/>
          <a:p>
            <a:pPr>
              <a:buNone/>
            </a:pPr>
            <a:r>
              <a:rPr lang="es-ES" b="1" dirty="0" smtClean="0"/>
              <a:t> </a:t>
            </a:r>
            <a:endParaRPr lang="es-ES" dirty="0" smtClean="0"/>
          </a:p>
          <a:p>
            <a:r>
              <a:rPr lang="es-ES" dirty="0" smtClean="0"/>
              <a:t>“Es la acción que realiza un jugador sobre el adversario, empujándole con el hombro (reglamentariamente), cuando este se encuentra en posesión del balón o intenta apoderarse del mismo”.</a:t>
            </a:r>
          </a:p>
          <a:p>
            <a:r>
              <a:rPr lang="es-ES" dirty="0" smtClean="0"/>
              <a:t>La carga puede y es tanto ofensiva como defensiva.</a:t>
            </a:r>
          </a:p>
          <a:p>
            <a:endParaRPr lang="es-E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_tradnl" sz="2400" b="1" dirty="0" smtClean="0">
                <a:solidFill>
                  <a:srgbClr val="FF0000"/>
                </a:solidFill>
              </a:rPr>
              <a:t>11. CONSERVACION DEL BALÓN / CONTROL DEL JUEGO</a:t>
            </a:r>
            <a:r>
              <a:rPr lang="es-ES" sz="2400" dirty="0" smtClean="0">
                <a:solidFill>
                  <a:srgbClr val="FF0000"/>
                </a:solidFill>
              </a:rPr>
              <a:t/>
            </a:r>
            <a:br>
              <a:rPr lang="es-ES" sz="2400" dirty="0" smtClean="0">
                <a:solidFill>
                  <a:srgbClr val="FF0000"/>
                </a:solidFill>
              </a:rPr>
            </a:br>
            <a:endParaRPr lang="es-ES" sz="2400" dirty="0">
              <a:solidFill>
                <a:srgbClr val="FF0000"/>
              </a:solidFill>
            </a:endParaRPr>
          </a:p>
        </p:txBody>
      </p:sp>
      <p:sp>
        <p:nvSpPr>
          <p:cNvPr id="3" name="2 Marcador de contenido"/>
          <p:cNvSpPr>
            <a:spLocks noGrp="1"/>
          </p:cNvSpPr>
          <p:nvPr>
            <p:ph sz="quarter" idx="1"/>
          </p:nvPr>
        </p:nvSpPr>
        <p:spPr>
          <a:xfrm>
            <a:off x="457200" y="1196752"/>
            <a:ext cx="8229600" cy="5256584"/>
          </a:xfrm>
        </p:spPr>
        <p:txBody>
          <a:bodyPr>
            <a:normAutofit fontScale="62500" lnSpcReduction="20000"/>
          </a:bodyPr>
          <a:lstStyle/>
          <a:p>
            <a:pPr>
              <a:buNone/>
            </a:pPr>
            <a:r>
              <a:rPr lang="es-ES_tradnl" b="1" dirty="0" smtClean="0"/>
              <a:t> </a:t>
            </a:r>
            <a:endParaRPr lang="es-ES" dirty="0" smtClean="0"/>
          </a:p>
          <a:p>
            <a:r>
              <a:rPr lang="es-ES" dirty="0" smtClean="0"/>
              <a:t>“La conservación del balón y el control del juego se manifiesta por las reiteradas acciones que se realizan sin perder la posesión del mismo, desplegándose el equipo que las manifiesta sin otro acción aparente (en la mayoría de los casos), que la de disponer de la iniciativa y lógicamente del balón”.</a:t>
            </a:r>
          </a:p>
          <a:p>
            <a:r>
              <a:rPr lang="es-ES" dirty="0" smtClean="0"/>
              <a:t>“El que es dueño del balón, es dueño del juego”.</a:t>
            </a:r>
          </a:p>
          <a:p>
            <a:pPr>
              <a:buNone/>
            </a:pPr>
            <a:r>
              <a:rPr lang="es-ES" dirty="0" smtClean="0"/>
              <a:t> </a:t>
            </a:r>
          </a:p>
          <a:p>
            <a:r>
              <a:rPr lang="es-ES" b="1" dirty="0" smtClean="0">
                <a:solidFill>
                  <a:srgbClr val="FF0000"/>
                </a:solidFill>
              </a:rPr>
              <a:t>Consideraciones. </a:t>
            </a:r>
            <a:r>
              <a:rPr lang="es-ES" dirty="0" smtClean="0"/>
              <a:t> </a:t>
            </a:r>
          </a:p>
          <a:p>
            <a:pPr lvl="0"/>
            <a:r>
              <a:rPr lang="es-ES" dirty="0" smtClean="0"/>
              <a:t>Mantener un ritmo de juego.</a:t>
            </a:r>
          </a:p>
          <a:p>
            <a:pPr lvl="0"/>
            <a:r>
              <a:rPr lang="es-ES" dirty="0" smtClean="0"/>
              <a:t>Inferioridad numérica (Si estoy con un jugador menos me interesa tener la posesión del balón). </a:t>
            </a:r>
          </a:p>
          <a:p>
            <a:pPr lvl="0"/>
            <a:r>
              <a:rPr lang="es-ES" dirty="0" smtClean="0"/>
              <a:t>Sorprender con cambios de ritmo</a:t>
            </a:r>
          </a:p>
          <a:p>
            <a:pPr lvl="0"/>
            <a:r>
              <a:rPr lang="es-ES" dirty="0" smtClean="0"/>
              <a:t>Sorprender con ataques Directos.</a:t>
            </a:r>
          </a:p>
          <a:p>
            <a:pPr lvl="0"/>
            <a:r>
              <a:rPr lang="es-ES" dirty="0" smtClean="0"/>
              <a:t>Permitir el equilibrio entre líneas</a:t>
            </a:r>
          </a:p>
          <a:p>
            <a:r>
              <a:rPr lang="es-ES" dirty="0" smtClean="0"/>
              <a:t>* Tener en cuenta que el </a:t>
            </a:r>
            <a:r>
              <a:rPr lang="es-ES" i="1" dirty="0" smtClean="0"/>
              <a:t>control del juego</a:t>
            </a:r>
            <a:r>
              <a:rPr lang="es-ES" dirty="0" smtClean="0"/>
              <a:t> no es lo mismo que intentar </a:t>
            </a:r>
            <a:r>
              <a:rPr lang="es-ES" i="1" dirty="0" smtClean="0"/>
              <a:t>conservar el balón</a:t>
            </a:r>
            <a:r>
              <a:rPr lang="es-ES" dirty="0" smtClean="0"/>
              <a:t>.</a:t>
            </a:r>
          </a:p>
          <a:p>
            <a:pPr>
              <a:buNone/>
            </a:pPr>
            <a:r>
              <a:rPr lang="es-ES" dirty="0" smtClean="0"/>
              <a:t> </a:t>
            </a:r>
            <a:endParaRPr lang="es-E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_tradnl" b="1" dirty="0" smtClean="0">
                <a:solidFill>
                  <a:srgbClr val="FF0000"/>
                </a:solidFill>
              </a:rPr>
              <a:t>12. RITMO DE JUEGO</a:t>
            </a:r>
            <a:r>
              <a:rPr lang="es-ES" dirty="0" smtClean="0">
                <a:solidFill>
                  <a:srgbClr val="FF0000"/>
                </a:solidFill>
              </a:rPr>
              <a:t/>
            </a:r>
            <a:br>
              <a:rPr lang="es-ES" dirty="0" smtClean="0">
                <a:solidFill>
                  <a:srgbClr val="FF0000"/>
                </a:solidFill>
              </a:rPr>
            </a:br>
            <a:endParaRPr lang="es-ES" dirty="0">
              <a:solidFill>
                <a:srgbClr val="FF0000"/>
              </a:solidFill>
            </a:endParaRPr>
          </a:p>
        </p:txBody>
      </p:sp>
      <p:sp>
        <p:nvSpPr>
          <p:cNvPr id="3" name="2 Marcador de contenido"/>
          <p:cNvSpPr>
            <a:spLocks noGrp="1"/>
          </p:cNvSpPr>
          <p:nvPr>
            <p:ph sz="quarter" idx="1"/>
          </p:nvPr>
        </p:nvSpPr>
        <p:spPr/>
        <p:txBody>
          <a:bodyPr>
            <a:normAutofit lnSpcReduction="10000"/>
          </a:bodyPr>
          <a:lstStyle/>
          <a:p>
            <a:pPr>
              <a:buNone/>
            </a:pPr>
            <a:r>
              <a:rPr lang="es-ES" b="1" dirty="0" smtClean="0"/>
              <a:t> </a:t>
            </a:r>
            <a:endParaRPr lang="es-ES" dirty="0" smtClean="0"/>
          </a:p>
          <a:p>
            <a:pPr algn="just"/>
            <a:r>
              <a:rPr lang="es-ES" dirty="0" smtClean="0"/>
              <a:t>“Se manifiesta cuando se mantienen, desde el principio hasta el fin del partido, unos esfuerzos y acciones que no sufren durante su desarrollo ningún cambio en cuanto a su intensidad”. Es siempre colectivo. </a:t>
            </a:r>
          </a:p>
          <a:p>
            <a:pPr algn="just"/>
            <a:r>
              <a:rPr lang="es-ES" u="sng" dirty="0" smtClean="0"/>
              <a:t>Colectivo:</a:t>
            </a:r>
            <a:r>
              <a:rPr lang="es-ES" dirty="0" smtClean="0"/>
              <a:t> Ritmo en cada tiempo del partido pasando por sus diferentes fases en cuanto a su intensidad, debido al desgaste físico. </a:t>
            </a:r>
          </a:p>
          <a:p>
            <a:endParaRPr lang="es-E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_tradnl" b="1" dirty="0" smtClean="0">
                <a:solidFill>
                  <a:srgbClr val="FF0000"/>
                </a:solidFill>
              </a:rPr>
              <a:t>13. CAMBIOS DE RITMO</a:t>
            </a:r>
            <a:r>
              <a:rPr lang="es-ES" dirty="0" smtClean="0">
                <a:solidFill>
                  <a:srgbClr val="FF0000"/>
                </a:solidFill>
              </a:rPr>
              <a:t/>
            </a:r>
            <a:br>
              <a:rPr lang="es-ES" dirty="0" smtClean="0">
                <a:solidFill>
                  <a:srgbClr val="FF0000"/>
                </a:solidFill>
              </a:rPr>
            </a:br>
            <a:endParaRPr lang="es-ES" dirty="0">
              <a:solidFill>
                <a:srgbClr val="FF0000"/>
              </a:solidFill>
            </a:endParaRPr>
          </a:p>
        </p:txBody>
      </p:sp>
      <p:sp>
        <p:nvSpPr>
          <p:cNvPr id="3" name="2 Marcador de contenido"/>
          <p:cNvSpPr>
            <a:spLocks noGrp="1"/>
          </p:cNvSpPr>
          <p:nvPr>
            <p:ph sz="quarter" idx="1"/>
          </p:nvPr>
        </p:nvSpPr>
        <p:spPr/>
        <p:txBody>
          <a:bodyPr>
            <a:normAutofit fontScale="92500" lnSpcReduction="10000"/>
          </a:bodyPr>
          <a:lstStyle/>
          <a:p>
            <a:pPr>
              <a:buNone/>
            </a:pPr>
            <a:r>
              <a:rPr lang="es-ES" b="1" dirty="0" smtClean="0"/>
              <a:t> </a:t>
            </a:r>
            <a:endParaRPr lang="es-ES" dirty="0" smtClean="0"/>
          </a:p>
          <a:p>
            <a:pPr algn="just"/>
            <a:r>
              <a:rPr lang="es-ES" dirty="0" smtClean="0"/>
              <a:t>“Diversidad de movimientos en cuanto a su lentitud y velocidad, de los hombres de un equipo que se encuentran en posesión del balón y de las diferentes velocidades y trayectorias de este”. Lento-Rápido y viceversa. Para dominar un cambio de ritmo (poseedor del balón) hay que tener buen nivel de técnica individual. Alternar pausas lentas con rápidas en la realización de las acciones. Pueden ser: individuales y colectivos. </a:t>
            </a:r>
            <a:endParaRPr lang="es-E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a:t>
            </a:r>
            <a:endParaRPr lang="es-ES" dirty="0"/>
          </a:p>
        </p:txBody>
      </p:sp>
      <p:sp>
        <p:nvSpPr>
          <p:cNvPr id="3" name="2 Marcador de contenido"/>
          <p:cNvSpPr>
            <a:spLocks noGrp="1"/>
          </p:cNvSpPr>
          <p:nvPr>
            <p:ph sz="quarter" idx="1"/>
          </p:nvPr>
        </p:nvSpPr>
        <p:spPr/>
        <p:txBody>
          <a:bodyPr>
            <a:normAutofit fontScale="70000" lnSpcReduction="20000"/>
          </a:bodyPr>
          <a:lstStyle/>
          <a:p>
            <a:r>
              <a:rPr lang="es-ES" b="1" dirty="0" smtClean="0">
                <a:solidFill>
                  <a:srgbClr val="FF0000"/>
                </a:solidFill>
              </a:rPr>
              <a:t>Aspecto Individual:</a:t>
            </a:r>
            <a:endParaRPr lang="es-ES" dirty="0" smtClean="0">
              <a:solidFill>
                <a:srgbClr val="FF0000"/>
              </a:solidFill>
            </a:endParaRPr>
          </a:p>
          <a:p>
            <a:endParaRPr lang="es-ES" dirty="0" smtClean="0"/>
          </a:p>
          <a:p>
            <a:pPr lvl="0"/>
            <a:r>
              <a:rPr lang="es-ES" dirty="0" smtClean="0"/>
              <a:t>Variedad de contactos en la conducción.</a:t>
            </a:r>
          </a:p>
          <a:p>
            <a:pPr lvl="0"/>
            <a:r>
              <a:rPr lang="es-ES" dirty="0" smtClean="0"/>
              <a:t>Variedad de la carrera en cuanto a su velocidad y dirección.</a:t>
            </a:r>
          </a:p>
          <a:p>
            <a:pPr lvl="0"/>
            <a:r>
              <a:rPr lang="es-ES" dirty="0" smtClean="0"/>
              <a:t>Perfecto control del balón, en la conducción. </a:t>
            </a:r>
          </a:p>
          <a:p>
            <a:pPr>
              <a:buNone/>
            </a:pPr>
            <a:r>
              <a:rPr lang="es-ES" dirty="0" smtClean="0"/>
              <a:t> </a:t>
            </a:r>
          </a:p>
          <a:p>
            <a:r>
              <a:rPr lang="es-ES" b="1" dirty="0" smtClean="0">
                <a:solidFill>
                  <a:srgbClr val="FF0000"/>
                </a:solidFill>
              </a:rPr>
              <a:t>Aspecto Colectivo:</a:t>
            </a:r>
            <a:endParaRPr lang="es-ES" dirty="0" smtClean="0">
              <a:solidFill>
                <a:srgbClr val="FF0000"/>
              </a:solidFill>
            </a:endParaRPr>
          </a:p>
          <a:p>
            <a:endParaRPr lang="es-ES" dirty="0" smtClean="0"/>
          </a:p>
          <a:p>
            <a:pPr lvl="0"/>
            <a:r>
              <a:rPr lang="es-ES" dirty="0" smtClean="0"/>
              <a:t>Lo pueden realizar todos los jugadores.</a:t>
            </a:r>
          </a:p>
          <a:p>
            <a:pPr lvl="0"/>
            <a:r>
              <a:rPr lang="es-ES" dirty="0" smtClean="0"/>
              <a:t>Gran calidad Técnica.</a:t>
            </a:r>
          </a:p>
          <a:p>
            <a:pPr lvl="0"/>
            <a:r>
              <a:rPr lang="es-ES" dirty="0" smtClean="0"/>
              <a:t>Movilidad constante.</a:t>
            </a:r>
          </a:p>
          <a:p>
            <a:pPr lvl="0"/>
            <a:r>
              <a:rPr lang="es-ES" dirty="0" smtClean="0"/>
              <a:t>Variedad en la dirección y velocidad.</a:t>
            </a:r>
          </a:p>
          <a:p>
            <a:pPr>
              <a:buNone/>
            </a:pPr>
            <a:r>
              <a:rPr lang="es-ES" dirty="0" smtClean="0"/>
              <a:t> </a:t>
            </a:r>
          </a:p>
          <a:p>
            <a:endParaRPr lang="es-E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_tradnl" b="1" dirty="0" smtClean="0">
                <a:solidFill>
                  <a:srgbClr val="FF0000"/>
                </a:solidFill>
              </a:rPr>
              <a:t>14. CAMBIOS DE ORIENTACION</a:t>
            </a:r>
            <a:r>
              <a:rPr lang="es-ES" dirty="0" smtClean="0">
                <a:solidFill>
                  <a:srgbClr val="FF0000"/>
                </a:solidFill>
              </a:rPr>
              <a:t/>
            </a:r>
            <a:br>
              <a:rPr lang="es-ES" dirty="0" smtClean="0">
                <a:solidFill>
                  <a:srgbClr val="FF0000"/>
                </a:solidFill>
              </a:rPr>
            </a:br>
            <a:endParaRPr lang="es-ES" dirty="0">
              <a:solidFill>
                <a:srgbClr val="FF0000"/>
              </a:solidFill>
            </a:endParaRPr>
          </a:p>
        </p:txBody>
      </p:sp>
      <p:sp>
        <p:nvSpPr>
          <p:cNvPr id="3" name="2 Marcador de contenido"/>
          <p:cNvSpPr>
            <a:spLocks noGrp="1"/>
          </p:cNvSpPr>
          <p:nvPr>
            <p:ph sz="quarter" idx="1"/>
          </p:nvPr>
        </p:nvSpPr>
        <p:spPr/>
        <p:txBody>
          <a:bodyPr>
            <a:normAutofit fontScale="77500" lnSpcReduction="20000"/>
          </a:bodyPr>
          <a:lstStyle/>
          <a:p>
            <a:pPr>
              <a:buNone/>
            </a:pPr>
            <a:r>
              <a:rPr lang="es-ES" b="1" dirty="0" smtClean="0"/>
              <a:t> </a:t>
            </a:r>
            <a:endParaRPr lang="es-ES" dirty="0" smtClean="0"/>
          </a:p>
          <a:p>
            <a:pPr algn="just"/>
            <a:r>
              <a:rPr lang="es-ES" dirty="0" smtClean="0"/>
              <a:t>“Se caracteriza por todos los envíos, largos o cortos, del balón que cambian su trayectoria”. Es muy interesante para combatir cualquier defensa.</a:t>
            </a:r>
          </a:p>
          <a:p>
            <a:pPr algn="just">
              <a:buNone/>
            </a:pPr>
            <a:endParaRPr lang="es-ES" dirty="0" smtClean="0"/>
          </a:p>
          <a:p>
            <a:pPr algn="just"/>
            <a:r>
              <a:rPr lang="es-ES" b="1" dirty="0" smtClean="0">
                <a:solidFill>
                  <a:srgbClr val="FF0000"/>
                </a:solidFill>
              </a:rPr>
              <a:t>Consideraciones:</a:t>
            </a:r>
            <a:endParaRPr lang="es-ES" dirty="0" smtClean="0">
              <a:solidFill>
                <a:srgbClr val="FF0000"/>
              </a:solidFill>
            </a:endParaRPr>
          </a:p>
          <a:p>
            <a:pPr lvl="0" algn="just"/>
            <a:r>
              <a:rPr lang="es-ES" dirty="0" smtClean="0"/>
              <a:t>En toda puesta de juego (</a:t>
            </a:r>
            <a:r>
              <a:rPr lang="es-ES" dirty="0" err="1" smtClean="0"/>
              <a:t>ej</a:t>
            </a:r>
            <a:r>
              <a:rPr lang="es-ES" dirty="0" smtClean="0"/>
              <a:t>, saque de meta, centro, tiro libres, </a:t>
            </a:r>
            <a:r>
              <a:rPr lang="es-ES" dirty="0" err="1" smtClean="0"/>
              <a:t>corner</a:t>
            </a:r>
            <a:r>
              <a:rPr lang="es-ES" dirty="0" smtClean="0"/>
              <a:t>,…) no hay cambios de orientación, ya que no hay procedencia del balón.</a:t>
            </a:r>
          </a:p>
          <a:p>
            <a:pPr lvl="0" algn="just"/>
            <a:r>
              <a:rPr lang="es-ES" dirty="0" smtClean="0"/>
              <a:t>Se consideran cuando se cambia de pasillo, las paredes en el mismo pasillo no son cambios de orientación.</a:t>
            </a:r>
          </a:p>
          <a:p>
            <a:pPr lvl="0" algn="just"/>
            <a:r>
              <a:rPr lang="es-ES" dirty="0" smtClean="0"/>
              <a:t>Los realizan todos los jugadores del equipo, incluso el portero.</a:t>
            </a:r>
          </a:p>
          <a:p>
            <a:endParaRPr lang="es-E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a:t>
            </a:r>
            <a:endParaRPr lang="es-ES" dirty="0"/>
          </a:p>
        </p:txBody>
      </p:sp>
      <p:sp>
        <p:nvSpPr>
          <p:cNvPr id="3" name="2 Marcador de contenido"/>
          <p:cNvSpPr>
            <a:spLocks noGrp="1"/>
          </p:cNvSpPr>
          <p:nvPr>
            <p:ph sz="quarter" idx="1"/>
          </p:nvPr>
        </p:nvSpPr>
        <p:spPr/>
        <p:txBody>
          <a:bodyPr/>
          <a:lstStyle/>
          <a:p>
            <a:r>
              <a:rPr lang="es-ES" b="1" dirty="0" smtClean="0">
                <a:solidFill>
                  <a:srgbClr val="FF0000"/>
                </a:solidFill>
              </a:rPr>
              <a:t>OBJETIVOS:</a:t>
            </a:r>
            <a:endParaRPr lang="es-ES" dirty="0">
              <a:solidFill>
                <a:srgbClr val="FF0000"/>
              </a:solidFill>
            </a:endParaRPr>
          </a:p>
          <a:p>
            <a:pPr>
              <a:buNone/>
            </a:pPr>
            <a:endParaRPr lang="es-ES" dirty="0"/>
          </a:p>
          <a:p>
            <a:pPr lvl="1"/>
            <a:r>
              <a:rPr lang="es-ES" sz="3200" dirty="0"/>
              <a:t>Que no nos marquen gol.</a:t>
            </a:r>
          </a:p>
          <a:p>
            <a:pPr lvl="1"/>
            <a:r>
              <a:rPr lang="es-ES" sz="3200" dirty="0"/>
              <a:t>Arrebatar el balón al adversario.</a:t>
            </a:r>
          </a:p>
          <a:p>
            <a:pPr lvl="1"/>
            <a:r>
              <a:rPr lang="es-ES" sz="3200" dirty="0" smtClean="0"/>
              <a:t>Transformarnos </a:t>
            </a:r>
            <a:r>
              <a:rPr lang="es-ES" sz="3200" dirty="0"/>
              <a:t>en ataque para intentar conseguir gol.</a:t>
            </a:r>
          </a:p>
          <a:p>
            <a:endParaRPr lang="es-E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_tradnl" b="1" dirty="0" smtClean="0">
                <a:solidFill>
                  <a:srgbClr val="FF0000"/>
                </a:solidFill>
              </a:rPr>
              <a:t>15. VELOCIDAD EN EL JUEGO </a:t>
            </a:r>
            <a:r>
              <a:rPr lang="es-ES" dirty="0" smtClean="0">
                <a:solidFill>
                  <a:srgbClr val="FF0000"/>
                </a:solidFill>
              </a:rPr>
              <a:t/>
            </a:r>
            <a:br>
              <a:rPr lang="es-ES" dirty="0" smtClean="0">
                <a:solidFill>
                  <a:srgbClr val="FF0000"/>
                </a:solidFill>
              </a:rPr>
            </a:br>
            <a:endParaRPr lang="es-ES" dirty="0">
              <a:solidFill>
                <a:srgbClr val="FF0000"/>
              </a:solidFill>
            </a:endParaRPr>
          </a:p>
        </p:txBody>
      </p:sp>
      <p:sp>
        <p:nvSpPr>
          <p:cNvPr id="3" name="2 Marcador de contenido"/>
          <p:cNvSpPr>
            <a:spLocks noGrp="1"/>
          </p:cNvSpPr>
          <p:nvPr>
            <p:ph sz="quarter" idx="1"/>
          </p:nvPr>
        </p:nvSpPr>
        <p:spPr/>
        <p:txBody>
          <a:bodyPr/>
          <a:lstStyle/>
          <a:p>
            <a:pPr>
              <a:buNone/>
            </a:pPr>
            <a:r>
              <a:rPr lang="es-ES" b="1" dirty="0" smtClean="0"/>
              <a:t> </a:t>
            </a:r>
            <a:endParaRPr lang="es-ES" dirty="0" smtClean="0"/>
          </a:p>
          <a:p>
            <a:pPr algn="just"/>
            <a:r>
              <a:rPr lang="es-ES" dirty="0" smtClean="0"/>
              <a:t>“La definimos como todas las acciones rápidas realizadas por los jugadores de un equipo, con golpeos de balón precisos y oportunamente orientados”. Velocidad de ejecución no es precipitación en la ejecución.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_tradnl" b="1" dirty="0" smtClean="0">
                <a:solidFill>
                  <a:srgbClr val="FF0000"/>
                </a:solidFill>
              </a:rPr>
              <a:t>16. PROGRESIÓN EN EL JUEGO</a:t>
            </a:r>
            <a:r>
              <a:rPr lang="es-ES" dirty="0" smtClean="0">
                <a:solidFill>
                  <a:srgbClr val="FF0000"/>
                </a:solidFill>
              </a:rPr>
              <a:t/>
            </a:r>
            <a:br>
              <a:rPr lang="es-ES" dirty="0" smtClean="0">
                <a:solidFill>
                  <a:srgbClr val="FF0000"/>
                </a:solidFill>
              </a:rPr>
            </a:br>
            <a:endParaRPr lang="es-ES" dirty="0">
              <a:solidFill>
                <a:srgbClr val="FF0000"/>
              </a:solidFill>
            </a:endParaRPr>
          </a:p>
        </p:txBody>
      </p:sp>
      <p:sp>
        <p:nvSpPr>
          <p:cNvPr id="3" name="2 Marcador de contenido"/>
          <p:cNvSpPr>
            <a:spLocks noGrp="1"/>
          </p:cNvSpPr>
          <p:nvPr>
            <p:ph sz="quarter" idx="1"/>
          </p:nvPr>
        </p:nvSpPr>
        <p:spPr/>
        <p:txBody>
          <a:bodyPr>
            <a:normAutofit fontScale="70000" lnSpcReduction="20000"/>
          </a:bodyPr>
          <a:lstStyle/>
          <a:p>
            <a:pPr>
              <a:buNone/>
            </a:pPr>
            <a:r>
              <a:rPr lang="es-ES" b="1" dirty="0" smtClean="0"/>
              <a:t> </a:t>
            </a:r>
            <a:endParaRPr lang="es-ES" dirty="0" smtClean="0"/>
          </a:p>
          <a:p>
            <a:pPr algn="just"/>
            <a:r>
              <a:rPr lang="es-ES" dirty="0" smtClean="0"/>
              <a:t>“Todas aquellas acciones realizadas por un equipo llevando o enviando el balón en sentido perpendicular a la portería adversaria”. Prácticamente no hay que dar pases atrás, aunque se puede jugar algo atrás. Lo que mas importa es jugar por el centro, el jugar por banda es un medio para luego volver al centro (donde esta la portería).</a:t>
            </a:r>
          </a:p>
          <a:p>
            <a:pPr algn="just"/>
            <a:r>
              <a:rPr lang="es-ES" dirty="0" smtClean="0"/>
              <a:t>Podrá ser más o menos rápida, pero se deberá manifestar claramente. </a:t>
            </a:r>
          </a:p>
          <a:p>
            <a:pPr lvl="0" algn="just"/>
            <a:r>
              <a:rPr lang="es-ES" dirty="0" smtClean="0">
                <a:solidFill>
                  <a:srgbClr val="FF0000"/>
                </a:solidFill>
              </a:rPr>
              <a:t>Profundidad en ataque</a:t>
            </a:r>
            <a:r>
              <a:rPr lang="es-ES" dirty="0" smtClean="0"/>
              <a:t>. Cuanto mas perpendicular sea respecto a la meta rival, más vertical será y mas profundo será mi equipo. </a:t>
            </a:r>
          </a:p>
          <a:p>
            <a:pPr lvl="0" algn="just"/>
            <a:r>
              <a:rPr lang="es-ES" dirty="0" smtClean="0">
                <a:solidFill>
                  <a:srgbClr val="FF0000"/>
                </a:solidFill>
              </a:rPr>
              <a:t>Amplitud en ataque</a:t>
            </a:r>
            <a:r>
              <a:rPr lang="es-ES" dirty="0" smtClean="0"/>
              <a:t>. Cuanto mas cambios de orientación, mas a banda, mas amplitud.</a:t>
            </a:r>
          </a:p>
          <a:p>
            <a:pPr lvl="0" algn="just"/>
            <a:r>
              <a:rPr lang="es-ES" dirty="0" smtClean="0"/>
              <a:t>Movilidad constante, provocar igualdad o superioridad numérica. </a:t>
            </a:r>
          </a:p>
          <a:p>
            <a:endParaRPr lang="es-E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_tradnl" b="1" dirty="0" smtClean="0">
                <a:solidFill>
                  <a:srgbClr val="FF0000"/>
                </a:solidFill>
              </a:rPr>
              <a:t>17. VIGILANCIA </a:t>
            </a:r>
            <a:r>
              <a:rPr lang="es-ES" dirty="0" smtClean="0">
                <a:solidFill>
                  <a:srgbClr val="FF0000"/>
                </a:solidFill>
              </a:rPr>
              <a:t/>
            </a:r>
            <a:br>
              <a:rPr lang="es-ES" dirty="0" smtClean="0">
                <a:solidFill>
                  <a:srgbClr val="FF0000"/>
                </a:solidFill>
              </a:rPr>
            </a:br>
            <a:endParaRPr lang="es-ES" dirty="0">
              <a:solidFill>
                <a:srgbClr val="FF0000"/>
              </a:solidFill>
            </a:endParaRPr>
          </a:p>
        </p:txBody>
      </p:sp>
      <p:sp>
        <p:nvSpPr>
          <p:cNvPr id="3" name="2 Marcador de contenido"/>
          <p:cNvSpPr>
            <a:spLocks noGrp="1"/>
          </p:cNvSpPr>
          <p:nvPr>
            <p:ph sz="quarter" idx="1"/>
          </p:nvPr>
        </p:nvSpPr>
        <p:spPr/>
        <p:txBody>
          <a:bodyPr>
            <a:normAutofit fontScale="70000" lnSpcReduction="20000"/>
          </a:bodyPr>
          <a:lstStyle/>
          <a:p>
            <a:pPr>
              <a:buNone/>
            </a:pPr>
            <a:r>
              <a:rPr lang="es-ES" b="1" dirty="0" smtClean="0"/>
              <a:t> </a:t>
            </a:r>
            <a:endParaRPr lang="es-ES" dirty="0" smtClean="0"/>
          </a:p>
          <a:p>
            <a:r>
              <a:rPr lang="es-ES" dirty="0" smtClean="0"/>
              <a:t> “Son las evoluciones que realizan los defensores de un equipo sobre sus adversarios, aun cuando el balón esta en poder de algún compañero, para evitar ser sorprendidos.” Sobre </a:t>
            </a:r>
            <a:r>
              <a:rPr lang="es-ES" i="1" u="sng" dirty="0" smtClean="0"/>
              <a:t>adversario</a:t>
            </a:r>
            <a:r>
              <a:rPr lang="es-ES" dirty="0" smtClean="0"/>
              <a:t> o sobre </a:t>
            </a:r>
            <a:r>
              <a:rPr lang="es-ES" i="1" u="sng" dirty="0" smtClean="0"/>
              <a:t>zona determinada</a:t>
            </a:r>
            <a:r>
              <a:rPr lang="es-ES" dirty="0" smtClean="0"/>
              <a:t>. Puede ser un principio ofensivo y/o defensivo. </a:t>
            </a:r>
          </a:p>
          <a:p>
            <a:pPr lvl="0"/>
            <a:r>
              <a:rPr lang="es-ES" dirty="0" smtClean="0"/>
              <a:t>Cuando se lanza un córner y no todos van al remate.</a:t>
            </a:r>
          </a:p>
          <a:p>
            <a:pPr lvl="0"/>
            <a:r>
              <a:rPr lang="es-ES" dirty="0" smtClean="0"/>
              <a:t>Cuando se lanza una falta y no todos colaboran en su ejecución.</a:t>
            </a:r>
          </a:p>
          <a:p>
            <a:pPr lvl="0"/>
            <a:r>
              <a:rPr lang="es-ES" dirty="0" smtClean="0"/>
              <a:t>Cuando ataca un defensa lateral y uno de los centrales vigila su zona. </a:t>
            </a:r>
          </a:p>
          <a:p>
            <a:pPr lvl="0"/>
            <a:r>
              <a:rPr lang="es-ES" dirty="0" smtClean="0"/>
              <a:t>En los desdoblamientos guardando la espalda del compañero atacante.</a:t>
            </a:r>
          </a:p>
          <a:p>
            <a:pPr lvl="0">
              <a:buNone/>
            </a:pPr>
            <a:r>
              <a:rPr lang="es-ES" dirty="0" smtClean="0"/>
              <a:t> </a:t>
            </a:r>
          </a:p>
          <a:p>
            <a:endParaRPr lang="es-E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b="1" dirty="0" smtClean="0">
                <a:solidFill>
                  <a:srgbClr val="FF0000"/>
                </a:solidFill>
              </a:rPr>
              <a:t>PRINCIPIOS DEFENSIVOS</a:t>
            </a:r>
            <a:endParaRPr lang="es-ES" dirty="0">
              <a:solidFill>
                <a:srgbClr val="FF0000"/>
              </a:solidFill>
            </a:endParaRPr>
          </a:p>
        </p:txBody>
      </p:sp>
      <p:sp>
        <p:nvSpPr>
          <p:cNvPr id="3" name="2 Marcador de contenido"/>
          <p:cNvSpPr>
            <a:spLocks noGrp="1"/>
          </p:cNvSpPr>
          <p:nvPr>
            <p:ph idx="1"/>
          </p:nvPr>
        </p:nvSpPr>
        <p:spPr/>
        <p:txBody>
          <a:bodyPr>
            <a:normAutofit fontScale="92500" lnSpcReduction="20000"/>
          </a:bodyPr>
          <a:lstStyle/>
          <a:p>
            <a:pPr>
              <a:buNone/>
            </a:pPr>
            <a:endParaRPr lang="es-ES" dirty="0" smtClean="0"/>
          </a:p>
          <a:p>
            <a:pPr lvl="5"/>
            <a:r>
              <a:rPr lang="es-ES" sz="2200" dirty="0" smtClean="0"/>
              <a:t>Marcaje.</a:t>
            </a:r>
          </a:p>
          <a:p>
            <a:pPr lvl="5"/>
            <a:r>
              <a:rPr lang="es-ES" sz="2200" dirty="0" smtClean="0"/>
              <a:t>Cobertura.</a:t>
            </a:r>
          </a:p>
          <a:p>
            <a:pPr lvl="5"/>
            <a:r>
              <a:rPr lang="es-ES" sz="2200" dirty="0" smtClean="0"/>
              <a:t>Permuta.</a:t>
            </a:r>
          </a:p>
          <a:p>
            <a:pPr lvl="5"/>
            <a:r>
              <a:rPr lang="es-ES" sz="2200" dirty="0" smtClean="0"/>
              <a:t>Repliegue.</a:t>
            </a:r>
          </a:p>
          <a:p>
            <a:pPr lvl="5"/>
            <a:r>
              <a:rPr lang="es-ES" sz="2200" dirty="0" smtClean="0"/>
              <a:t>Pressing.</a:t>
            </a:r>
          </a:p>
          <a:p>
            <a:pPr lvl="5"/>
            <a:r>
              <a:rPr lang="es-ES" sz="2200" dirty="0" smtClean="0"/>
              <a:t>Desdoblamientos.</a:t>
            </a:r>
          </a:p>
          <a:p>
            <a:pPr lvl="5"/>
            <a:r>
              <a:rPr lang="es-ES" sz="2200" dirty="0" smtClean="0"/>
              <a:t>Ayudas permanentes.</a:t>
            </a:r>
          </a:p>
          <a:p>
            <a:pPr lvl="5"/>
            <a:r>
              <a:rPr lang="es-ES" sz="2200" dirty="0" smtClean="0"/>
              <a:t>Vigilancias.</a:t>
            </a:r>
          </a:p>
          <a:p>
            <a:pPr lvl="5"/>
            <a:r>
              <a:rPr lang="es-ES" sz="2200" dirty="0" smtClean="0"/>
              <a:t>Temporización.</a:t>
            </a:r>
          </a:p>
          <a:p>
            <a:pPr lvl="5"/>
            <a:r>
              <a:rPr lang="es-ES" sz="2200" dirty="0" smtClean="0"/>
              <a:t>Entrada.</a:t>
            </a:r>
          </a:p>
          <a:p>
            <a:pPr lvl="5"/>
            <a:r>
              <a:rPr lang="es-ES" sz="2200" dirty="0" smtClean="0"/>
              <a:t>Carga.</a:t>
            </a:r>
          </a:p>
          <a:p>
            <a:pPr lvl="5"/>
            <a:r>
              <a:rPr lang="es-ES" sz="2200" dirty="0" smtClean="0"/>
              <a:t>Anticipación.</a:t>
            </a:r>
          </a:p>
          <a:p>
            <a:pPr lvl="5"/>
            <a:r>
              <a:rPr lang="es-ES" sz="2200" dirty="0" smtClean="0"/>
              <a:t>Interceptación</a:t>
            </a:r>
            <a:r>
              <a:rPr lang="es-ES" dirty="0" smtClean="0"/>
              <a:t>.</a:t>
            </a:r>
          </a:p>
          <a:p>
            <a:endParaRPr lang="es-E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sz="3200" b="1" dirty="0" smtClean="0">
                <a:solidFill>
                  <a:srgbClr val="FF0000"/>
                </a:solidFill>
              </a:rPr>
              <a:t>PRINCIPIOS FUNDAMENTALES DEL JUEGO DEFENSIVO</a:t>
            </a:r>
            <a:r>
              <a:rPr lang="es-ES" sz="3200" dirty="0" smtClean="0">
                <a:solidFill>
                  <a:srgbClr val="FF0000"/>
                </a:solidFill>
              </a:rPr>
              <a:t/>
            </a:r>
            <a:br>
              <a:rPr lang="es-ES" sz="3200" dirty="0" smtClean="0">
                <a:solidFill>
                  <a:srgbClr val="FF0000"/>
                </a:solidFill>
              </a:rPr>
            </a:br>
            <a:endParaRPr lang="es-ES" sz="3200" dirty="0">
              <a:solidFill>
                <a:srgbClr val="FF0000"/>
              </a:solidFill>
            </a:endParaRPr>
          </a:p>
        </p:txBody>
      </p:sp>
      <p:sp>
        <p:nvSpPr>
          <p:cNvPr id="3" name="2 Marcador de contenido"/>
          <p:cNvSpPr>
            <a:spLocks noGrp="1"/>
          </p:cNvSpPr>
          <p:nvPr>
            <p:ph idx="1"/>
          </p:nvPr>
        </p:nvSpPr>
        <p:spPr/>
        <p:txBody>
          <a:bodyPr>
            <a:normAutofit fontScale="92500" lnSpcReduction="20000"/>
          </a:bodyPr>
          <a:lstStyle/>
          <a:p>
            <a:pPr lvl="0"/>
            <a:r>
              <a:rPr lang="es-ES" dirty="0" smtClean="0"/>
              <a:t>Organización del juego.</a:t>
            </a:r>
          </a:p>
          <a:p>
            <a:pPr lvl="0"/>
            <a:r>
              <a:rPr lang="es-ES" dirty="0" smtClean="0"/>
              <a:t>Marcaje individual.</a:t>
            </a:r>
          </a:p>
          <a:p>
            <a:pPr lvl="0"/>
            <a:r>
              <a:rPr lang="es-ES" dirty="0" smtClean="0"/>
              <a:t>Cualidades y aptitudes.</a:t>
            </a:r>
          </a:p>
          <a:p>
            <a:pPr lvl="0"/>
            <a:r>
              <a:rPr lang="es-ES" dirty="0" smtClean="0"/>
              <a:t>Comprensión entre jugadores.</a:t>
            </a:r>
          </a:p>
          <a:p>
            <a:pPr lvl="0"/>
            <a:r>
              <a:rPr lang="es-ES" dirty="0" smtClean="0"/>
              <a:t>Recuperación del balón, objetivo prioritario.</a:t>
            </a:r>
          </a:p>
          <a:p>
            <a:pPr lvl="0"/>
            <a:r>
              <a:rPr lang="es-ES" dirty="0" smtClean="0"/>
              <a:t>Igualdad numérica.</a:t>
            </a:r>
          </a:p>
          <a:p>
            <a:pPr lvl="0"/>
            <a:r>
              <a:rPr lang="es-ES" dirty="0" smtClean="0"/>
              <a:t>Lentitud del partido para lentificar el ataque del adversario.</a:t>
            </a:r>
          </a:p>
          <a:p>
            <a:pPr lvl="0"/>
            <a:r>
              <a:rPr lang="es-ES" dirty="0" smtClean="0"/>
              <a:t>Distancia con relación al adversario.</a:t>
            </a:r>
          </a:p>
          <a:p>
            <a:r>
              <a:rPr lang="es-ES_tradnl" dirty="0" smtClean="0"/>
              <a:t>Cobertura de compañeros</a:t>
            </a:r>
            <a:endParaRPr lang="es-E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b="1" dirty="0" smtClean="0">
                <a:solidFill>
                  <a:srgbClr val="FF0000"/>
                </a:solidFill>
              </a:rPr>
              <a:t>PRINCIPIOS DEFENSIVOS</a:t>
            </a:r>
            <a:endParaRPr lang="es-ES" dirty="0"/>
          </a:p>
        </p:txBody>
      </p:sp>
      <p:sp>
        <p:nvSpPr>
          <p:cNvPr id="3" name="2 Marcador de contenido"/>
          <p:cNvSpPr>
            <a:spLocks noGrp="1"/>
          </p:cNvSpPr>
          <p:nvPr>
            <p:ph idx="1"/>
          </p:nvPr>
        </p:nvSpPr>
        <p:spPr/>
        <p:txBody>
          <a:bodyPr/>
          <a:lstStyle/>
          <a:p>
            <a:pPr>
              <a:buNone/>
            </a:pPr>
            <a:r>
              <a:rPr lang="es-ES_tradnl" b="1" dirty="0" smtClean="0">
                <a:solidFill>
                  <a:srgbClr val="FF0000"/>
                </a:solidFill>
              </a:rPr>
              <a:t>DEFINICION:</a:t>
            </a:r>
            <a:endParaRPr lang="es-ES" dirty="0" smtClean="0">
              <a:solidFill>
                <a:srgbClr val="FF0000"/>
              </a:solidFill>
            </a:endParaRPr>
          </a:p>
          <a:p>
            <a:pPr algn="just"/>
            <a:r>
              <a:rPr lang="es-ES_tradnl" dirty="0" smtClean="0"/>
              <a:t>Todas aquellas acciones que realizan los jugadores de un equipo respecto a sus adversarios cuando estos se encuentran en posesión del balón.</a:t>
            </a:r>
            <a:endParaRPr lang="es-ES" dirty="0" smtClean="0"/>
          </a:p>
          <a:p>
            <a:pPr>
              <a:buNone/>
            </a:pPr>
            <a:endParaRPr lang="es-E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t/>
            </a:r>
            <a:br>
              <a:rPr lang="es-ES_tradnl" b="1" dirty="0" smtClean="0"/>
            </a:br>
            <a:r>
              <a:rPr lang="es-ES_tradnl" b="1" dirty="0" smtClean="0">
                <a:solidFill>
                  <a:srgbClr val="FF0000"/>
                </a:solidFill>
              </a:rPr>
              <a:t>PRINCIPIOS DEL MARCAJE</a:t>
            </a:r>
            <a:r>
              <a:rPr lang="es-ES" dirty="0" smtClean="0"/>
              <a:t/>
            </a:r>
            <a:br>
              <a:rPr lang="es-ES" dirty="0" smtClean="0"/>
            </a:br>
            <a:endParaRPr lang="es-ES" dirty="0"/>
          </a:p>
        </p:txBody>
      </p:sp>
      <p:sp>
        <p:nvSpPr>
          <p:cNvPr id="3" name="2 Marcador de contenido"/>
          <p:cNvSpPr>
            <a:spLocks noGrp="1"/>
          </p:cNvSpPr>
          <p:nvPr>
            <p:ph idx="1"/>
          </p:nvPr>
        </p:nvSpPr>
        <p:spPr>
          <a:xfrm>
            <a:off x="457200" y="1340768"/>
            <a:ext cx="8229600" cy="4785395"/>
          </a:xfrm>
        </p:spPr>
        <p:txBody>
          <a:bodyPr>
            <a:normAutofit fontScale="70000" lnSpcReduction="20000"/>
          </a:bodyPr>
          <a:lstStyle/>
          <a:p>
            <a:endParaRPr lang="es-ES_tradnl" dirty="0" smtClean="0"/>
          </a:p>
          <a:p>
            <a:endParaRPr lang="es-ES" dirty="0" smtClean="0"/>
          </a:p>
          <a:p>
            <a:pPr algn="just"/>
            <a:r>
              <a:rPr lang="es-ES" sz="3400" dirty="0" smtClean="0"/>
              <a:t>La marca a un adversario se aplica para que no pueda recibir o si ya le posee no tenga ocasión de utilizarlo eficazmente.</a:t>
            </a:r>
          </a:p>
          <a:p>
            <a:pPr algn="just">
              <a:buNone/>
            </a:pPr>
            <a:r>
              <a:rPr lang="es-ES_tradnl" sz="3400" b="1" dirty="0" smtClean="0">
                <a:solidFill>
                  <a:srgbClr val="FF0000"/>
                </a:solidFill>
              </a:rPr>
              <a:t>FUNDAMENTOS DEL MARCAJE</a:t>
            </a:r>
            <a:endParaRPr lang="es-ES" sz="3400" dirty="0" smtClean="0">
              <a:solidFill>
                <a:srgbClr val="FF0000"/>
              </a:solidFill>
            </a:endParaRPr>
          </a:p>
          <a:p>
            <a:pPr algn="just"/>
            <a:r>
              <a:rPr lang="es-ES" sz="3400" dirty="0" smtClean="0"/>
              <a:t>El fin primordial es evitar que el atacante reciba el balón o lo haga en las peores condiciones.</a:t>
            </a:r>
          </a:p>
          <a:p>
            <a:pPr lvl="0" algn="just"/>
            <a:r>
              <a:rPr lang="es-ES" sz="3400" dirty="0" smtClean="0"/>
              <a:t>El marcaje comienza en el mismo momento que se pierde la posesión del balón.</a:t>
            </a:r>
          </a:p>
          <a:p>
            <a:pPr lvl="0" algn="just"/>
            <a:r>
              <a:rPr lang="es-ES" sz="3400" dirty="0" smtClean="0"/>
              <a:t>En ese momento debemos de empezar a ocupar nuestras posiciones en función de la misión o tipo de marcaje que se vaya a realizar.</a:t>
            </a:r>
          </a:p>
          <a:p>
            <a:pPr lvl="0" algn="just"/>
            <a:r>
              <a:rPr lang="es-ES" sz="3400" dirty="0" smtClean="0"/>
              <a:t>Defiende todo el equipo con organización y equilibrio de líneas.</a:t>
            </a:r>
          </a:p>
          <a:p>
            <a:pPr algn="just"/>
            <a:endParaRPr lang="es-E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t/>
            </a:r>
            <a:br>
              <a:rPr lang="es-ES_tradnl" b="1" dirty="0" smtClean="0"/>
            </a:br>
            <a:r>
              <a:rPr lang="es-ES_tradnl" b="1" dirty="0" smtClean="0">
                <a:solidFill>
                  <a:srgbClr val="FF0000"/>
                </a:solidFill>
              </a:rPr>
              <a:t>CUADRO DEL MARCAJE EXAMEN</a:t>
            </a:r>
            <a:r>
              <a:rPr lang="es-ES" dirty="0" smtClean="0">
                <a:solidFill>
                  <a:srgbClr val="FF0000"/>
                </a:solidFill>
              </a:rPr>
              <a:t> </a:t>
            </a:r>
            <a:r>
              <a:rPr lang="es-ES" dirty="0" smtClean="0"/>
              <a:t/>
            </a:r>
            <a:br>
              <a:rPr lang="es-ES" dirty="0" smtClean="0"/>
            </a:br>
            <a:endParaRPr lang="es-ES" dirty="0"/>
          </a:p>
        </p:txBody>
      </p:sp>
      <p:sp>
        <p:nvSpPr>
          <p:cNvPr id="3" name="2 Marcador de contenido"/>
          <p:cNvSpPr>
            <a:spLocks noGrp="1"/>
          </p:cNvSpPr>
          <p:nvPr>
            <p:ph idx="1"/>
          </p:nvPr>
        </p:nvSpPr>
        <p:spPr/>
        <p:txBody>
          <a:bodyPr>
            <a:normAutofit fontScale="62500" lnSpcReduction="20000"/>
          </a:bodyPr>
          <a:lstStyle/>
          <a:p>
            <a:pPr>
              <a:buNone/>
            </a:pPr>
            <a:endParaRPr lang="es-ES" dirty="0" smtClean="0">
              <a:solidFill>
                <a:srgbClr val="FF0000"/>
              </a:solidFill>
            </a:endParaRPr>
          </a:p>
          <a:p>
            <a:pPr>
              <a:buNone/>
            </a:pPr>
            <a:r>
              <a:rPr lang="es-ES" sz="4000" dirty="0" smtClean="0">
                <a:solidFill>
                  <a:srgbClr val="FF0000"/>
                </a:solidFill>
              </a:rPr>
              <a:t>ASPECTO INDIVIDUAL</a:t>
            </a:r>
          </a:p>
          <a:p>
            <a:pPr lvl="0"/>
            <a:r>
              <a:rPr lang="es-ES" sz="4000" dirty="0" smtClean="0"/>
              <a:t>Marcaje al hombre</a:t>
            </a:r>
          </a:p>
          <a:p>
            <a:pPr lvl="0"/>
            <a:r>
              <a:rPr lang="es-ES" sz="4000" dirty="0" smtClean="0"/>
              <a:t>Marcaje por zonas</a:t>
            </a:r>
          </a:p>
          <a:p>
            <a:pPr lvl="0"/>
            <a:r>
              <a:rPr lang="es-ES" sz="4000" dirty="0" smtClean="0"/>
              <a:t>Marcaje mixto</a:t>
            </a:r>
          </a:p>
          <a:p>
            <a:pPr>
              <a:buNone/>
            </a:pPr>
            <a:r>
              <a:rPr lang="es-ES" sz="4000" dirty="0" smtClean="0">
                <a:solidFill>
                  <a:srgbClr val="FF0000"/>
                </a:solidFill>
              </a:rPr>
              <a:t>ASPECTO COLECTIVO</a:t>
            </a:r>
          </a:p>
          <a:p>
            <a:pPr lvl="0"/>
            <a:r>
              <a:rPr lang="es-ES" sz="4000" dirty="0" smtClean="0"/>
              <a:t>Combinado</a:t>
            </a:r>
          </a:p>
          <a:p>
            <a:pPr lvl="0"/>
            <a:r>
              <a:rPr lang="es-ES" sz="4000" dirty="0" smtClean="0"/>
              <a:t>Cobertura</a:t>
            </a:r>
          </a:p>
          <a:p>
            <a:pPr lvl="0"/>
            <a:r>
              <a:rPr lang="es-ES" sz="4000" dirty="0" smtClean="0"/>
              <a:t>Permuta</a:t>
            </a:r>
          </a:p>
          <a:p>
            <a:pPr lvl="0"/>
            <a:r>
              <a:rPr lang="es-ES" sz="4000" dirty="0" smtClean="0"/>
              <a:t>Repliegue</a:t>
            </a:r>
          </a:p>
          <a:p>
            <a:pPr lvl="0"/>
            <a:r>
              <a:rPr lang="es-ES" sz="4000" dirty="0" smtClean="0"/>
              <a:t>Pressing</a:t>
            </a:r>
          </a:p>
          <a:p>
            <a:pPr>
              <a:buNone/>
            </a:pPr>
            <a:r>
              <a:rPr lang="es-ES_tradnl" dirty="0" smtClean="0"/>
              <a:t> </a:t>
            </a:r>
            <a:endParaRPr lang="es-ES" dirty="0" smtClean="0"/>
          </a:p>
          <a:p>
            <a:endParaRPr lang="es-E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t/>
            </a:r>
            <a:br>
              <a:rPr lang="es-ES_tradnl" b="1" dirty="0" smtClean="0"/>
            </a:br>
            <a:r>
              <a:rPr lang="es-ES_tradnl" b="1" dirty="0" smtClean="0">
                <a:solidFill>
                  <a:srgbClr val="FF0000"/>
                </a:solidFill>
              </a:rPr>
              <a:t>COBERTURAS</a:t>
            </a:r>
            <a:r>
              <a:rPr lang="es-ES" dirty="0" smtClean="0"/>
              <a:t/>
            </a:r>
            <a:br>
              <a:rPr lang="es-ES" dirty="0" smtClean="0"/>
            </a:br>
            <a:endParaRPr lang="es-ES" dirty="0"/>
          </a:p>
        </p:txBody>
      </p:sp>
      <p:sp>
        <p:nvSpPr>
          <p:cNvPr id="3" name="2 Marcador de contenido"/>
          <p:cNvSpPr>
            <a:spLocks noGrp="1"/>
          </p:cNvSpPr>
          <p:nvPr>
            <p:ph idx="1"/>
          </p:nvPr>
        </p:nvSpPr>
        <p:spPr/>
        <p:txBody>
          <a:bodyPr>
            <a:normAutofit fontScale="92500" lnSpcReduction="20000"/>
          </a:bodyPr>
          <a:lstStyle/>
          <a:p>
            <a:r>
              <a:rPr lang="es-ES" dirty="0" smtClean="0"/>
              <a:t>Implica la vigilancia de un espacio.</a:t>
            </a:r>
          </a:p>
          <a:p>
            <a:r>
              <a:rPr lang="es-ES" dirty="0" smtClean="0"/>
              <a:t>La que cubre a un compañero en acción.</a:t>
            </a:r>
          </a:p>
          <a:p>
            <a:pPr>
              <a:buNone/>
            </a:pPr>
            <a:r>
              <a:rPr lang="es-ES" dirty="0" smtClean="0">
                <a:solidFill>
                  <a:srgbClr val="FF0000"/>
                </a:solidFill>
              </a:rPr>
              <a:t>CLASES</a:t>
            </a:r>
          </a:p>
          <a:p>
            <a:pPr lvl="0"/>
            <a:r>
              <a:rPr lang="es-ES" dirty="0" smtClean="0"/>
              <a:t>Sobre un determinado compañero</a:t>
            </a:r>
          </a:p>
          <a:p>
            <a:pPr lvl="0"/>
            <a:r>
              <a:rPr lang="es-ES" dirty="0" smtClean="0"/>
              <a:t>Sobre toda una línea</a:t>
            </a:r>
          </a:p>
          <a:p>
            <a:pPr lvl="0"/>
            <a:r>
              <a:rPr lang="es-ES" dirty="0" smtClean="0"/>
              <a:t>De forma escalonada y conjuntada</a:t>
            </a:r>
          </a:p>
          <a:p>
            <a:pPr>
              <a:buNone/>
            </a:pPr>
            <a:r>
              <a:rPr lang="es-ES" dirty="0" smtClean="0">
                <a:solidFill>
                  <a:srgbClr val="FF0000"/>
                </a:solidFill>
              </a:rPr>
              <a:t>TIPOS</a:t>
            </a:r>
          </a:p>
          <a:p>
            <a:pPr lvl="0"/>
            <a:r>
              <a:rPr lang="es-ES" dirty="0" smtClean="0"/>
              <a:t>Individual</a:t>
            </a:r>
          </a:p>
          <a:p>
            <a:pPr lvl="0"/>
            <a:r>
              <a:rPr lang="es-ES" dirty="0" smtClean="0"/>
              <a:t>Colectiva</a:t>
            </a:r>
          </a:p>
          <a:p>
            <a:endParaRPr lang="es-E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t/>
            </a:r>
            <a:br>
              <a:rPr lang="es-ES_tradnl" b="1" dirty="0" smtClean="0"/>
            </a:br>
            <a:r>
              <a:rPr lang="es-ES_tradnl" b="1" dirty="0" smtClean="0">
                <a:solidFill>
                  <a:srgbClr val="FF0000"/>
                </a:solidFill>
              </a:rPr>
              <a:t>COMBINADO</a:t>
            </a:r>
            <a:r>
              <a:rPr lang="es-ES" dirty="0" smtClean="0">
                <a:solidFill>
                  <a:srgbClr val="FF0000"/>
                </a:solidFill>
              </a:rPr>
              <a:t/>
            </a:r>
            <a:br>
              <a:rPr lang="es-ES" dirty="0" smtClean="0">
                <a:solidFill>
                  <a:srgbClr val="FF0000"/>
                </a:solidFill>
              </a:rPr>
            </a:br>
            <a:endParaRPr lang="es-ES" dirty="0">
              <a:solidFill>
                <a:srgbClr val="FF0000"/>
              </a:solidFill>
            </a:endParaRPr>
          </a:p>
        </p:txBody>
      </p:sp>
      <p:sp>
        <p:nvSpPr>
          <p:cNvPr id="3" name="2 Marcador de contenido"/>
          <p:cNvSpPr>
            <a:spLocks noGrp="1"/>
          </p:cNvSpPr>
          <p:nvPr>
            <p:ph idx="1"/>
          </p:nvPr>
        </p:nvSpPr>
        <p:spPr/>
        <p:txBody>
          <a:bodyPr/>
          <a:lstStyle/>
          <a:p>
            <a:r>
              <a:rPr lang="es-ES" dirty="0" smtClean="0"/>
              <a:t>Cuando un equipo manifiesta que realiza más de un tipo de marcaje individual.</a:t>
            </a:r>
          </a:p>
          <a:p>
            <a:pPr>
              <a:buNone/>
            </a:pPr>
            <a:r>
              <a:rPr lang="es-ES" dirty="0" smtClean="0"/>
              <a:t> </a:t>
            </a:r>
          </a:p>
          <a:p>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a:t>
            </a:r>
            <a:endParaRPr lang="es-ES" dirty="0"/>
          </a:p>
        </p:txBody>
      </p:sp>
      <p:sp>
        <p:nvSpPr>
          <p:cNvPr id="3" name="2 Marcador de contenido"/>
          <p:cNvSpPr>
            <a:spLocks noGrp="1"/>
          </p:cNvSpPr>
          <p:nvPr>
            <p:ph sz="quarter" idx="1"/>
          </p:nvPr>
        </p:nvSpPr>
        <p:spPr>
          <a:xfrm>
            <a:off x="457200" y="1268760"/>
            <a:ext cx="8229600" cy="5186048"/>
          </a:xfrm>
        </p:spPr>
        <p:txBody>
          <a:bodyPr>
            <a:normAutofit/>
          </a:bodyPr>
          <a:lstStyle/>
          <a:p>
            <a:pPr>
              <a:buNone/>
            </a:pPr>
            <a:r>
              <a:rPr lang="es-ES" b="1" dirty="0">
                <a:solidFill>
                  <a:srgbClr val="FF0000"/>
                </a:solidFill>
              </a:rPr>
              <a:t>PRINCIPIOS BÁSICOS: </a:t>
            </a:r>
            <a:endParaRPr lang="es-ES" dirty="0">
              <a:solidFill>
                <a:srgbClr val="FF0000"/>
              </a:solidFill>
            </a:endParaRPr>
          </a:p>
          <a:p>
            <a:pPr lvl="0"/>
            <a:r>
              <a:rPr lang="es-ES" dirty="0"/>
              <a:t>PRINCIPIOS OFENSIVOS.</a:t>
            </a:r>
          </a:p>
          <a:p>
            <a:r>
              <a:rPr lang="es-ES_tradnl" dirty="0"/>
              <a:t>PRINCIPIOS </a:t>
            </a:r>
            <a:r>
              <a:rPr lang="es-ES_tradnl" dirty="0" smtClean="0"/>
              <a:t>DEFENSIVOS.</a:t>
            </a:r>
          </a:p>
          <a:p>
            <a:pPr>
              <a:buNone/>
            </a:pPr>
            <a:endParaRPr lang="es-ES_tradnl" dirty="0" smtClean="0"/>
          </a:p>
          <a:p>
            <a:pPr>
              <a:buNone/>
            </a:pPr>
            <a:r>
              <a:rPr lang="es-ES" b="1" dirty="0">
                <a:solidFill>
                  <a:srgbClr val="FF0000"/>
                </a:solidFill>
              </a:rPr>
              <a:t>ORGANIZACIÓN DEL JUEGO</a:t>
            </a:r>
            <a:r>
              <a:rPr lang="es-ES" b="1" dirty="0" smtClean="0">
                <a:solidFill>
                  <a:srgbClr val="FF0000"/>
                </a:solidFill>
              </a:rPr>
              <a:t>:</a:t>
            </a:r>
            <a:endParaRPr lang="es-ES" dirty="0">
              <a:solidFill>
                <a:srgbClr val="FF0000"/>
              </a:solidFill>
            </a:endParaRPr>
          </a:p>
          <a:p>
            <a:pPr lvl="0"/>
            <a:r>
              <a:rPr lang="es-ES" dirty="0"/>
              <a:t>Individual.</a:t>
            </a:r>
          </a:p>
          <a:p>
            <a:pPr lvl="0"/>
            <a:r>
              <a:rPr lang="es-ES" dirty="0"/>
              <a:t>Colectiva.</a:t>
            </a:r>
          </a:p>
          <a:p>
            <a:pPr>
              <a:buNone/>
            </a:pPr>
            <a:endParaRPr lang="es-ES_tradnl" dirty="0" smtClean="0"/>
          </a:p>
          <a:p>
            <a:endParaRPr lang="es-ES_tradnl" dirty="0"/>
          </a:p>
          <a:p>
            <a:endParaRPr lang="es-E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t/>
            </a:r>
            <a:br>
              <a:rPr lang="es-ES_tradnl" b="1" dirty="0" smtClean="0"/>
            </a:br>
            <a:r>
              <a:rPr lang="es-ES_tradnl" b="1" dirty="0" smtClean="0">
                <a:solidFill>
                  <a:srgbClr val="FF0000"/>
                </a:solidFill>
              </a:rPr>
              <a:t>PERMUTA</a:t>
            </a:r>
            <a:r>
              <a:rPr lang="es-ES" dirty="0" smtClean="0"/>
              <a:t/>
            </a:r>
            <a:br>
              <a:rPr lang="es-ES" dirty="0" smtClean="0"/>
            </a:br>
            <a:endParaRPr lang="es-ES" dirty="0"/>
          </a:p>
        </p:txBody>
      </p:sp>
      <p:sp>
        <p:nvSpPr>
          <p:cNvPr id="3" name="2 Marcador de contenido"/>
          <p:cNvSpPr>
            <a:spLocks noGrp="1"/>
          </p:cNvSpPr>
          <p:nvPr>
            <p:ph idx="1"/>
          </p:nvPr>
        </p:nvSpPr>
        <p:spPr/>
        <p:txBody>
          <a:bodyPr/>
          <a:lstStyle/>
          <a:p>
            <a:r>
              <a:rPr lang="es-ES" dirty="0" smtClean="0"/>
              <a:t>Ir a la zona abandonada por el compañero que ayudó.</a:t>
            </a:r>
          </a:p>
          <a:p>
            <a:r>
              <a:rPr lang="es-ES" dirty="0" smtClean="0"/>
              <a:t>Ir sobre el adversario que marcaba el compañero que ayudó.</a:t>
            </a:r>
          </a:p>
          <a:p>
            <a:endParaRPr lang="es-E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solidFill>
                  <a:srgbClr val="FF0000"/>
                </a:solidFill>
              </a:rPr>
              <a:t>ANTICIPACIÓN</a:t>
            </a:r>
            <a:endParaRPr lang="es-ES" dirty="0">
              <a:solidFill>
                <a:srgbClr val="FF0000"/>
              </a:solidFill>
            </a:endParaRPr>
          </a:p>
        </p:txBody>
      </p:sp>
      <p:sp>
        <p:nvSpPr>
          <p:cNvPr id="3" name="2 Marcador de contenido"/>
          <p:cNvSpPr>
            <a:spLocks noGrp="1"/>
          </p:cNvSpPr>
          <p:nvPr>
            <p:ph idx="1"/>
          </p:nvPr>
        </p:nvSpPr>
        <p:spPr/>
        <p:txBody>
          <a:bodyPr/>
          <a:lstStyle/>
          <a:p>
            <a:r>
              <a:rPr lang="es-ES_tradnl" dirty="0" smtClean="0"/>
              <a:t>Acción físico-mental que realiza el defensor sobre el adversario que espera recibir el balón, modificando su posición respecto a él e  impidiendo que lo reciba.</a:t>
            </a:r>
          </a:p>
          <a:p>
            <a:endParaRPr lang="es-ES_tradnl" dirty="0" smtClean="0"/>
          </a:p>
          <a:p>
            <a:r>
              <a:rPr lang="es-ES_tradnl" dirty="0" smtClean="0"/>
              <a:t>Una buena orientación sobre el adversario es primordial para una buena anticipación.</a:t>
            </a:r>
            <a:endParaRPr lang="es-E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solidFill>
                  <a:srgbClr val="FF0000"/>
                </a:solidFill>
              </a:rPr>
              <a:t>INTERCEPTACIÓN.</a:t>
            </a:r>
            <a:endParaRPr lang="es-ES" dirty="0">
              <a:solidFill>
                <a:srgbClr val="FF0000"/>
              </a:solidFill>
            </a:endParaRPr>
          </a:p>
        </p:txBody>
      </p:sp>
      <p:sp>
        <p:nvSpPr>
          <p:cNvPr id="3" name="2 Marcador de contenido"/>
          <p:cNvSpPr>
            <a:spLocks noGrp="1"/>
          </p:cNvSpPr>
          <p:nvPr>
            <p:ph idx="1"/>
          </p:nvPr>
        </p:nvSpPr>
        <p:spPr/>
        <p:txBody>
          <a:bodyPr/>
          <a:lstStyle/>
          <a:p>
            <a:r>
              <a:rPr lang="es-ES_tradnl" dirty="0" smtClean="0"/>
              <a:t>Es la acción que realiza el jugador que defiende, impidiendo que el balón lanzado por el adversario llegue a su destino, cortando o desviando su trayectoria.</a:t>
            </a:r>
            <a:endParaRPr lang="es-E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t/>
            </a:r>
            <a:br>
              <a:rPr lang="es-ES_tradnl" b="1" dirty="0" smtClean="0"/>
            </a:br>
            <a:r>
              <a:rPr lang="es-ES_tradnl" b="1" dirty="0" smtClean="0">
                <a:solidFill>
                  <a:srgbClr val="FF0000"/>
                </a:solidFill>
              </a:rPr>
              <a:t>REPLIEGUE</a:t>
            </a:r>
            <a:r>
              <a:rPr lang="es-ES_tradnl" b="1" dirty="0" smtClean="0"/>
              <a:t> </a:t>
            </a:r>
            <a:r>
              <a:rPr lang="es-ES" dirty="0" smtClean="0"/>
              <a:t/>
            </a:r>
            <a:br>
              <a:rPr lang="es-ES" dirty="0" smtClean="0"/>
            </a:br>
            <a:endParaRPr lang="es-ES" dirty="0"/>
          </a:p>
        </p:txBody>
      </p:sp>
      <p:sp>
        <p:nvSpPr>
          <p:cNvPr id="3" name="2 Marcador de contenido"/>
          <p:cNvSpPr>
            <a:spLocks noGrp="1"/>
          </p:cNvSpPr>
          <p:nvPr>
            <p:ph idx="1"/>
          </p:nvPr>
        </p:nvSpPr>
        <p:spPr/>
        <p:txBody>
          <a:bodyPr>
            <a:normAutofit fontScale="92500"/>
          </a:bodyPr>
          <a:lstStyle/>
          <a:p>
            <a:pPr>
              <a:buNone/>
            </a:pPr>
            <a:r>
              <a:rPr lang="es-ES" dirty="0" smtClean="0"/>
              <a:t> </a:t>
            </a:r>
          </a:p>
          <a:p>
            <a:pPr>
              <a:buNone/>
            </a:pPr>
            <a:r>
              <a:rPr lang="es-ES" dirty="0" smtClean="0">
                <a:solidFill>
                  <a:srgbClr val="FF0000"/>
                </a:solidFill>
              </a:rPr>
              <a:t>DEFINICIÓN</a:t>
            </a:r>
          </a:p>
          <a:p>
            <a:pPr algn="just"/>
            <a:r>
              <a:rPr lang="es-ES_tradnl" dirty="0" smtClean="0"/>
              <a:t>Son aquellos movimientos de retroceso que realizan los jugadores de un equipo que perdió la posesión del balón en su acción ofensiva, volviendo lo más rápidamente posible a las zonas o misiones encomendadas por el entrenador, con el fin primordial  de organizar su defensa de la forma más adecuada.</a:t>
            </a:r>
            <a:endParaRPr lang="es-ES" dirty="0" smtClean="0"/>
          </a:p>
          <a:p>
            <a:endParaRPr lang="es-E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solidFill>
                  <a:srgbClr val="FF0000"/>
                </a:solidFill>
              </a:rPr>
              <a:t/>
            </a:r>
            <a:br>
              <a:rPr lang="es-ES_tradnl" b="1" dirty="0" smtClean="0">
                <a:solidFill>
                  <a:srgbClr val="FF0000"/>
                </a:solidFill>
              </a:rPr>
            </a:br>
            <a:r>
              <a:rPr lang="es-ES_tradnl" b="1" dirty="0" smtClean="0">
                <a:solidFill>
                  <a:srgbClr val="FF0000"/>
                </a:solidFill>
              </a:rPr>
              <a:t>REPLIEGUE</a:t>
            </a:r>
            <a:r>
              <a:rPr lang="es-ES_tradnl" b="1" dirty="0" smtClean="0"/>
              <a:t> </a:t>
            </a:r>
            <a:r>
              <a:rPr lang="es-ES" dirty="0" smtClean="0"/>
              <a:t/>
            </a:r>
            <a:br>
              <a:rPr lang="es-ES" dirty="0" smtClean="0"/>
            </a:br>
            <a:endParaRPr lang="es-ES" dirty="0"/>
          </a:p>
        </p:txBody>
      </p:sp>
      <p:sp>
        <p:nvSpPr>
          <p:cNvPr id="3" name="2 Marcador de contenido"/>
          <p:cNvSpPr>
            <a:spLocks noGrp="1"/>
          </p:cNvSpPr>
          <p:nvPr>
            <p:ph idx="1"/>
          </p:nvPr>
        </p:nvSpPr>
        <p:spPr/>
        <p:txBody>
          <a:bodyPr>
            <a:normAutofit fontScale="92500" lnSpcReduction="20000"/>
          </a:bodyPr>
          <a:lstStyle/>
          <a:p>
            <a:pPr>
              <a:buNone/>
            </a:pPr>
            <a:r>
              <a:rPr lang="es-ES" dirty="0" smtClean="0">
                <a:solidFill>
                  <a:srgbClr val="FF0000"/>
                </a:solidFill>
              </a:rPr>
              <a:t>ASPECTOS FAVORABLES</a:t>
            </a:r>
            <a:r>
              <a:rPr lang="es-ES" b="1" dirty="0" smtClean="0">
                <a:solidFill>
                  <a:srgbClr val="FF0000"/>
                </a:solidFill>
              </a:rPr>
              <a:t> </a:t>
            </a:r>
            <a:endParaRPr lang="es-ES" dirty="0" smtClean="0">
              <a:solidFill>
                <a:srgbClr val="FF0000"/>
              </a:solidFill>
            </a:endParaRPr>
          </a:p>
          <a:p>
            <a:pPr lvl="0" algn="just"/>
            <a:r>
              <a:rPr lang="es-ES" dirty="0" smtClean="0"/>
              <a:t>Ocupar racionalmente el terreno de juego antes que el adversario.</a:t>
            </a:r>
          </a:p>
          <a:p>
            <a:pPr lvl="0" algn="just"/>
            <a:r>
              <a:rPr lang="es-ES" dirty="0" smtClean="0"/>
              <a:t>Ocupar espacios libres antes que el adversario.</a:t>
            </a:r>
          </a:p>
          <a:p>
            <a:pPr lvl="0" algn="just"/>
            <a:r>
              <a:rPr lang="es-ES" dirty="0" smtClean="0"/>
              <a:t>No dar tiempo a la fácil organización del ataque o contraataque del adversario.</a:t>
            </a:r>
          </a:p>
          <a:p>
            <a:pPr lvl="0" algn="just"/>
            <a:r>
              <a:rPr lang="es-ES" dirty="0" smtClean="0"/>
              <a:t>Orientar los marcajes lo más rápidamente posible.</a:t>
            </a:r>
          </a:p>
          <a:p>
            <a:pPr lvl="0" algn="just"/>
            <a:r>
              <a:rPr lang="es-ES" dirty="0" smtClean="0"/>
              <a:t>No dejar descompensadas las diferentes líneas del equipo.</a:t>
            </a:r>
            <a:endParaRPr lang="es-E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b="1" dirty="0" smtClean="0">
                <a:solidFill>
                  <a:srgbClr val="FF0000"/>
                </a:solidFill>
              </a:rPr>
              <a:t>REPLIEGUE</a:t>
            </a:r>
            <a:endParaRPr lang="es-ES" dirty="0"/>
          </a:p>
        </p:txBody>
      </p:sp>
      <p:sp>
        <p:nvSpPr>
          <p:cNvPr id="3" name="2 Marcador de contenido"/>
          <p:cNvSpPr>
            <a:spLocks noGrp="1"/>
          </p:cNvSpPr>
          <p:nvPr>
            <p:ph idx="1"/>
          </p:nvPr>
        </p:nvSpPr>
        <p:spPr/>
        <p:txBody>
          <a:bodyPr/>
          <a:lstStyle/>
          <a:p>
            <a:pPr>
              <a:buNone/>
            </a:pPr>
            <a:r>
              <a:rPr lang="es-ES" dirty="0" smtClean="0">
                <a:solidFill>
                  <a:srgbClr val="FF0000"/>
                </a:solidFill>
              </a:rPr>
              <a:t>ASPECTOS DESFAVORABLES</a:t>
            </a:r>
          </a:p>
          <a:p>
            <a:pPr lvl="0"/>
            <a:r>
              <a:rPr lang="es-ES" dirty="0" smtClean="0"/>
              <a:t>Todo lo que se ajuste a las necesidades del juego y del marcador, o que sea perjudicial a las características de los jugadores, con lo cual se les impedirá rendir al máximo de sus posibilidades.</a:t>
            </a:r>
          </a:p>
          <a:p>
            <a:endParaRPr lang="es-E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b="1" dirty="0" smtClean="0">
                <a:solidFill>
                  <a:srgbClr val="FF0000"/>
                </a:solidFill>
              </a:rPr>
              <a:t>ZONA</a:t>
            </a:r>
            <a:endParaRPr lang="es-ES" dirty="0">
              <a:solidFill>
                <a:srgbClr val="FF0000"/>
              </a:solidFill>
            </a:endParaRPr>
          </a:p>
        </p:txBody>
      </p:sp>
      <p:sp>
        <p:nvSpPr>
          <p:cNvPr id="3" name="2 Marcador de contenido"/>
          <p:cNvSpPr>
            <a:spLocks noGrp="1"/>
          </p:cNvSpPr>
          <p:nvPr>
            <p:ph idx="1"/>
          </p:nvPr>
        </p:nvSpPr>
        <p:spPr/>
        <p:txBody>
          <a:bodyPr>
            <a:normAutofit fontScale="77500" lnSpcReduction="20000"/>
          </a:bodyPr>
          <a:lstStyle/>
          <a:p>
            <a:pPr>
              <a:buNone/>
            </a:pPr>
            <a:r>
              <a:rPr lang="es-ES_tradnl" b="1" dirty="0" smtClean="0">
                <a:solidFill>
                  <a:srgbClr val="FF0000"/>
                </a:solidFill>
              </a:rPr>
              <a:t>TRABAJO EN ZONAS. CARACTERISTICAS. </a:t>
            </a:r>
            <a:endParaRPr lang="es-ES" dirty="0" smtClean="0">
              <a:solidFill>
                <a:srgbClr val="FF0000"/>
              </a:solidFill>
            </a:endParaRPr>
          </a:p>
          <a:p>
            <a:pPr>
              <a:buNone/>
            </a:pPr>
            <a:r>
              <a:rPr lang="es-ES_tradnl" b="1" dirty="0" smtClean="0"/>
              <a:t> </a:t>
            </a:r>
            <a:endParaRPr lang="es-ES" dirty="0" smtClean="0"/>
          </a:p>
          <a:p>
            <a:pPr lvl="0"/>
            <a:r>
              <a:rPr lang="es-ES" dirty="0" smtClean="0"/>
              <a:t>Se puede cambiar de adversario pero no de zona.</a:t>
            </a:r>
          </a:p>
          <a:p>
            <a:pPr lvl="0"/>
            <a:r>
              <a:rPr lang="es-ES" dirty="0" smtClean="0"/>
              <a:t>La responsabilidad está en el lugar, no en el adversario.</a:t>
            </a:r>
          </a:p>
          <a:p>
            <a:pPr lvl="0"/>
            <a:r>
              <a:rPr lang="es-ES" dirty="0" smtClean="0"/>
              <a:t>Es responsable de una zona e interviene desde que entra en ella el balón –adversario sin balón-adversario con balón.</a:t>
            </a:r>
          </a:p>
          <a:p>
            <a:pPr lvl="0"/>
            <a:r>
              <a:rPr lang="es-ES" dirty="0" smtClean="0"/>
              <a:t>Líneas escalonadas.</a:t>
            </a:r>
          </a:p>
          <a:p>
            <a:pPr lvl="0"/>
            <a:r>
              <a:rPr lang="es-ES" dirty="0" smtClean="0"/>
              <a:t>En su zona se modifica en función del balón.</a:t>
            </a:r>
          </a:p>
          <a:p>
            <a:pPr lvl="0"/>
            <a:r>
              <a:rPr lang="es-ES" dirty="0" smtClean="0"/>
              <a:t>Saberse respaldado.</a:t>
            </a:r>
          </a:p>
          <a:p>
            <a:pPr lvl="0"/>
            <a:r>
              <a:rPr lang="es-ES" dirty="0" smtClean="0"/>
              <a:t>Una línea desbordado, hay otro en la progresión del balón.</a:t>
            </a:r>
          </a:p>
          <a:p>
            <a:pPr>
              <a:buNone/>
            </a:pPr>
            <a:endParaRPr lang="es-ES" dirty="0" smtClean="0"/>
          </a:p>
          <a:p>
            <a:endParaRPr lang="es-E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b="1" dirty="0" smtClean="0">
                <a:solidFill>
                  <a:srgbClr val="FF0000"/>
                </a:solidFill>
              </a:rPr>
              <a:t>MIXTO.</a:t>
            </a:r>
            <a:endParaRPr lang="es-ES" dirty="0">
              <a:solidFill>
                <a:srgbClr val="FF0000"/>
              </a:solidFill>
            </a:endParaRPr>
          </a:p>
        </p:txBody>
      </p:sp>
      <p:sp>
        <p:nvSpPr>
          <p:cNvPr id="3" name="2 Marcador de contenido"/>
          <p:cNvSpPr>
            <a:spLocks noGrp="1"/>
          </p:cNvSpPr>
          <p:nvPr>
            <p:ph idx="1"/>
          </p:nvPr>
        </p:nvSpPr>
        <p:spPr/>
        <p:txBody>
          <a:bodyPr>
            <a:normAutofit fontScale="92500" lnSpcReduction="20000"/>
          </a:bodyPr>
          <a:lstStyle/>
          <a:p>
            <a:pPr>
              <a:buNone/>
            </a:pPr>
            <a:r>
              <a:rPr lang="es-ES_tradnl" b="1" dirty="0" smtClean="0">
                <a:solidFill>
                  <a:srgbClr val="FF0000"/>
                </a:solidFill>
              </a:rPr>
              <a:t>TRABAJO MIXTO</a:t>
            </a:r>
            <a:endParaRPr lang="es-ES" dirty="0" smtClean="0"/>
          </a:p>
          <a:p>
            <a:pPr>
              <a:buNone/>
            </a:pPr>
            <a:r>
              <a:rPr lang="es-ES" dirty="0" smtClean="0"/>
              <a:t>MOTIVOS. </a:t>
            </a:r>
          </a:p>
          <a:p>
            <a:pPr lvl="0" algn="just"/>
            <a:r>
              <a:rPr lang="es-ES" dirty="0" smtClean="0"/>
              <a:t>Sigue al adversario que entró en su zona con o sin balón.</a:t>
            </a:r>
          </a:p>
          <a:p>
            <a:pPr lvl="0" algn="just"/>
            <a:r>
              <a:rPr lang="es-ES" dirty="0" smtClean="0"/>
              <a:t>Atajar un lanzamiento en profundidad, fuera de su zona, por estar más cerca.</a:t>
            </a:r>
          </a:p>
          <a:p>
            <a:pPr lvl="0" algn="just"/>
            <a:r>
              <a:rPr lang="es-ES" dirty="0" smtClean="0"/>
              <a:t>Marcar rápidamente a un adversario para evitar el peligro inminente.</a:t>
            </a:r>
          </a:p>
          <a:p>
            <a:pPr lvl="0" algn="just"/>
            <a:r>
              <a:rPr lang="es-ES" dirty="0" smtClean="0"/>
              <a:t>Contrarrestar el juego ofensivo del adversario.</a:t>
            </a:r>
          </a:p>
          <a:p>
            <a:pPr>
              <a:buNone/>
            </a:pPr>
            <a:r>
              <a:rPr lang="es-ES" dirty="0" smtClean="0"/>
              <a:t> </a:t>
            </a:r>
          </a:p>
          <a:p>
            <a:endParaRPr lang="es-E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solidFill>
                  <a:srgbClr val="FF0000"/>
                </a:solidFill>
              </a:rPr>
              <a:t>MIXTO</a:t>
            </a:r>
            <a:endParaRPr lang="es-ES" dirty="0">
              <a:solidFill>
                <a:srgbClr val="FF0000"/>
              </a:solidFill>
            </a:endParaRPr>
          </a:p>
        </p:txBody>
      </p:sp>
      <p:sp>
        <p:nvSpPr>
          <p:cNvPr id="3" name="2 Marcador de contenido"/>
          <p:cNvSpPr>
            <a:spLocks noGrp="1"/>
          </p:cNvSpPr>
          <p:nvPr>
            <p:ph idx="1"/>
          </p:nvPr>
        </p:nvSpPr>
        <p:spPr/>
        <p:txBody>
          <a:bodyPr>
            <a:normAutofit fontScale="92500"/>
          </a:bodyPr>
          <a:lstStyle/>
          <a:p>
            <a:pPr>
              <a:buNone/>
            </a:pPr>
            <a:r>
              <a:rPr lang="es-ES" dirty="0" smtClean="0">
                <a:solidFill>
                  <a:srgbClr val="FF0000"/>
                </a:solidFill>
              </a:rPr>
              <a:t>CARACTERISTICAS</a:t>
            </a:r>
            <a:r>
              <a:rPr lang="es-ES" dirty="0" smtClean="0"/>
              <a:t>. </a:t>
            </a:r>
          </a:p>
          <a:p>
            <a:pPr lvl="0"/>
            <a:r>
              <a:rPr lang="es-ES" dirty="0" smtClean="0"/>
              <a:t>Autonomía para salir de la zona.</a:t>
            </a:r>
          </a:p>
          <a:p>
            <a:pPr lvl="0"/>
            <a:r>
              <a:rPr lang="es-ES" dirty="0" smtClean="0"/>
              <a:t>Sale de su radio para que desaparezca el peligro.</a:t>
            </a:r>
          </a:p>
          <a:p>
            <a:pPr lvl="0"/>
            <a:r>
              <a:rPr lang="es-ES" dirty="0" smtClean="0"/>
              <a:t>Abandona para interceptar.</a:t>
            </a:r>
          </a:p>
          <a:p>
            <a:pPr lvl="0"/>
            <a:r>
              <a:rPr lang="es-ES" dirty="0" smtClean="0"/>
              <a:t>Estas acciones indican que el defensor no marca ni en zona ni al hombre.</a:t>
            </a:r>
          </a:p>
          <a:p>
            <a:pPr lvl="0"/>
            <a:r>
              <a:rPr lang="es-ES" dirty="0" smtClean="0"/>
              <a:t>Requiere un alto grado de disciplina, inteligencia, sacrificio y sincronización.</a:t>
            </a:r>
          </a:p>
          <a:p>
            <a:pPr>
              <a:buNone/>
            </a:pPr>
            <a:endParaRPr lang="es-ES" dirty="0" smtClean="0"/>
          </a:p>
          <a:p>
            <a:endParaRPr lang="es-E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t/>
            </a:r>
            <a:br>
              <a:rPr lang="es-ES_tradnl" b="1" dirty="0" smtClean="0"/>
            </a:br>
            <a:r>
              <a:rPr lang="es-ES_tradnl" b="1" dirty="0" smtClean="0">
                <a:solidFill>
                  <a:srgbClr val="FF0000"/>
                </a:solidFill>
              </a:rPr>
              <a:t>PRESSING</a:t>
            </a:r>
            <a:r>
              <a:rPr lang="es-ES_tradnl" b="1" dirty="0" smtClean="0"/>
              <a:t>. </a:t>
            </a:r>
            <a:r>
              <a:rPr lang="es-ES" dirty="0" smtClean="0"/>
              <a:t/>
            </a:r>
            <a:br>
              <a:rPr lang="es-ES" dirty="0" smtClean="0"/>
            </a:br>
            <a:endParaRPr lang="es-ES" dirty="0"/>
          </a:p>
        </p:txBody>
      </p:sp>
      <p:sp>
        <p:nvSpPr>
          <p:cNvPr id="3" name="2 Marcador de contenido"/>
          <p:cNvSpPr>
            <a:spLocks noGrp="1"/>
          </p:cNvSpPr>
          <p:nvPr>
            <p:ph idx="1"/>
          </p:nvPr>
        </p:nvSpPr>
        <p:spPr/>
        <p:txBody>
          <a:bodyPr>
            <a:normAutofit/>
          </a:bodyPr>
          <a:lstStyle/>
          <a:p>
            <a:pPr>
              <a:buNone/>
            </a:pPr>
            <a:r>
              <a:rPr lang="es-ES" dirty="0" smtClean="0"/>
              <a:t> </a:t>
            </a:r>
          </a:p>
          <a:p>
            <a:pPr>
              <a:buNone/>
            </a:pPr>
            <a:r>
              <a:rPr lang="es-ES" dirty="0" smtClean="0">
                <a:solidFill>
                  <a:srgbClr val="FF0000"/>
                </a:solidFill>
              </a:rPr>
              <a:t>DEFINICIÓN</a:t>
            </a:r>
          </a:p>
          <a:p>
            <a:pPr algn="just"/>
            <a:r>
              <a:rPr lang="es-ES_tradnl" dirty="0" smtClean="0"/>
              <a:t>Acción que se realiza una vez perdida la posesión del balón, sobre uno, varios o la totalidad de los adversarios con la finalidad de no dejarles ninguna libertad de acción y, por tanto, romper en su origen el juego del oponente.</a:t>
            </a:r>
            <a:endParaRPr lang="es-ES" dirty="0" smtClean="0"/>
          </a:p>
          <a:p>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solidFill>
                  <a:srgbClr val="FF0000"/>
                </a:solidFill>
              </a:rPr>
              <a:t>PRINCIPIOS OFENSIVOS</a:t>
            </a:r>
            <a:r>
              <a:rPr lang="es-ES" dirty="0" smtClean="0"/>
              <a:t/>
            </a:r>
            <a:br>
              <a:rPr lang="es-ES" dirty="0" smtClean="0"/>
            </a:br>
            <a:endParaRPr lang="es-ES" dirty="0"/>
          </a:p>
        </p:txBody>
      </p:sp>
      <p:sp>
        <p:nvSpPr>
          <p:cNvPr id="3" name="2 Marcador de contenido"/>
          <p:cNvSpPr>
            <a:spLocks noGrp="1"/>
          </p:cNvSpPr>
          <p:nvPr>
            <p:ph sz="quarter" idx="1"/>
          </p:nvPr>
        </p:nvSpPr>
        <p:spPr>
          <a:xfrm>
            <a:off x="457200" y="908720"/>
            <a:ext cx="8229600" cy="5949280"/>
          </a:xfrm>
        </p:spPr>
        <p:txBody>
          <a:bodyPr>
            <a:normAutofit fontScale="25000" lnSpcReduction="20000"/>
          </a:bodyPr>
          <a:lstStyle/>
          <a:p>
            <a:pPr>
              <a:buNone/>
            </a:pPr>
            <a:endParaRPr lang="es-ES" dirty="0"/>
          </a:p>
          <a:p>
            <a:pPr algn="just"/>
            <a:r>
              <a:rPr lang="es-ES" sz="11200" dirty="0"/>
              <a:t>Son todas aquellas acciones tácticas y estratégicas que puede desarrollar un equipo cuando se encuentra en posesión del balón</a:t>
            </a:r>
            <a:r>
              <a:rPr lang="es-ES" sz="11200" dirty="0" smtClean="0"/>
              <a:t>.</a:t>
            </a:r>
            <a:endParaRPr lang="es-ES" sz="11200" dirty="0"/>
          </a:p>
          <a:p>
            <a:pPr lvl="2"/>
            <a:r>
              <a:rPr lang="es-ES_tradnl" sz="5600" b="1" dirty="0" smtClean="0"/>
              <a:t>DESMARQUE</a:t>
            </a:r>
          </a:p>
          <a:p>
            <a:pPr lvl="2"/>
            <a:r>
              <a:rPr lang="es-ES_tradnl" sz="5600" b="1" dirty="0"/>
              <a:t>CONTRAATAQUES</a:t>
            </a:r>
            <a:endParaRPr lang="es-ES" sz="5600" dirty="0"/>
          </a:p>
          <a:p>
            <a:pPr lvl="2"/>
            <a:r>
              <a:rPr lang="es-ES_tradnl" sz="5600" b="1" dirty="0"/>
              <a:t>ATAQUES</a:t>
            </a:r>
            <a:endParaRPr lang="es-ES" sz="5600" dirty="0"/>
          </a:p>
          <a:p>
            <a:pPr lvl="2"/>
            <a:r>
              <a:rPr lang="es-ES_tradnl" sz="5600" b="1" dirty="0"/>
              <a:t> DESDOBLAMIENTOS</a:t>
            </a:r>
            <a:endParaRPr lang="es-ES" sz="5600" dirty="0"/>
          </a:p>
          <a:p>
            <a:pPr lvl="2"/>
            <a:r>
              <a:rPr lang="es-ES_tradnl" sz="5600" b="1" dirty="0"/>
              <a:t>ESPACIOS LIBRES</a:t>
            </a:r>
            <a:endParaRPr lang="es-ES" sz="5600" dirty="0"/>
          </a:p>
          <a:p>
            <a:pPr lvl="2"/>
            <a:r>
              <a:rPr lang="es-ES_tradnl" sz="5600" b="1" dirty="0"/>
              <a:t>APOYOS</a:t>
            </a:r>
            <a:endParaRPr lang="es-ES" sz="5600" dirty="0"/>
          </a:p>
          <a:p>
            <a:pPr lvl="2"/>
            <a:r>
              <a:rPr lang="es-ES_tradnl" sz="5600" b="1" dirty="0"/>
              <a:t>AYUDAS PERMANENTES</a:t>
            </a:r>
            <a:endParaRPr lang="es-ES" sz="5600" dirty="0"/>
          </a:p>
          <a:p>
            <a:pPr lvl="2"/>
            <a:r>
              <a:rPr lang="es-ES_tradnl" sz="5600" b="1" dirty="0"/>
              <a:t>PAREDES</a:t>
            </a:r>
            <a:endParaRPr lang="es-ES" sz="5600" dirty="0"/>
          </a:p>
          <a:p>
            <a:pPr lvl="2"/>
            <a:r>
              <a:rPr lang="es-ES_tradnl" sz="5600" b="1" dirty="0"/>
              <a:t> TEMPORIZACIONES </a:t>
            </a:r>
            <a:endParaRPr lang="es-ES" sz="5600" dirty="0"/>
          </a:p>
          <a:p>
            <a:pPr lvl="2"/>
            <a:r>
              <a:rPr lang="es-ES_tradnl" sz="5600" b="1" dirty="0"/>
              <a:t>CARGA</a:t>
            </a:r>
            <a:endParaRPr lang="es-ES" sz="5600" dirty="0"/>
          </a:p>
          <a:p>
            <a:pPr lvl="2"/>
            <a:r>
              <a:rPr lang="es-ES_tradnl" sz="5600" b="1" dirty="0"/>
              <a:t>CONSERVACION DEL BALÓN / CONTROL DEL JUEGO</a:t>
            </a:r>
            <a:endParaRPr lang="es-ES" sz="5600" dirty="0"/>
          </a:p>
          <a:p>
            <a:pPr lvl="2"/>
            <a:r>
              <a:rPr lang="es-ES_tradnl" sz="5600" b="1" dirty="0"/>
              <a:t>RITMO DE JUEGO</a:t>
            </a:r>
            <a:endParaRPr lang="es-ES" sz="5600" dirty="0"/>
          </a:p>
          <a:p>
            <a:pPr lvl="2"/>
            <a:r>
              <a:rPr lang="es-ES_tradnl" sz="5600" b="1" dirty="0"/>
              <a:t>CAMBIOS DE RITMO</a:t>
            </a:r>
            <a:endParaRPr lang="es-ES" sz="5600" dirty="0"/>
          </a:p>
          <a:p>
            <a:pPr lvl="2"/>
            <a:r>
              <a:rPr lang="es-ES_tradnl" sz="5600" b="1" dirty="0"/>
              <a:t>CAMBIOS DE ORIENTACION</a:t>
            </a:r>
            <a:endParaRPr lang="es-ES" sz="5600" dirty="0"/>
          </a:p>
          <a:p>
            <a:pPr lvl="2"/>
            <a:r>
              <a:rPr lang="es-ES_tradnl" sz="5600" b="1" dirty="0"/>
              <a:t>VELOCIDAD EN EL JUEGO </a:t>
            </a:r>
            <a:endParaRPr lang="es-ES" sz="5600" dirty="0"/>
          </a:p>
          <a:p>
            <a:pPr lvl="2"/>
            <a:r>
              <a:rPr lang="es-ES_tradnl" sz="5600" b="1" dirty="0"/>
              <a:t>PROGRESIÓN EN EL JUEGO</a:t>
            </a:r>
            <a:endParaRPr lang="es-ES" sz="5600" dirty="0"/>
          </a:p>
          <a:p>
            <a:pPr lvl="2"/>
            <a:r>
              <a:rPr lang="es-ES_tradnl" sz="5600" b="1" dirty="0"/>
              <a:t>VIGILANCIA</a:t>
            </a:r>
            <a:endParaRPr lang="es-ES" sz="5600" dirty="0"/>
          </a:p>
          <a:p>
            <a:pPr>
              <a:buNone/>
            </a:pPr>
            <a:endParaRPr lang="es-E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b="1" dirty="0" smtClean="0">
                <a:solidFill>
                  <a:srgbClr val="FF0000"/>
                </a:solidFill>
              </a:rPr>
              <a:t>PRESSING</a:t>
            </a:r>
            <a:endParaRPr lang="es-ES" dirty="0"/>
          </a:p>
        </p:txBody>
      </p:sp>
      <p:sp>
        <p:nvSpPr>
          <p:cNvPr id="3" name="2 Marcador de contenido"/>
          <p:cNvSpPr>
            <a:spLocks noGrp="1"/>
          </p:cNvSpPr>
          <p:nvPr>
            <p:ph idx="1"/>
          </p:nvPr>
        </p:nvSpPr>
        <p:spPr/>
        <p:txBody>
          <a:bodyPr>
            <a:normAutofit/>
          </a:bodyPr>
          <a:lstStyle/>
          <a:p>
            <a:pPr>
              <a:buNone/>
            </a:pPr>
            <a:endParaRPr lang="es-ES" dirty="0" smtClean="0"/>
          </a:p>
          <a:p>
            <a:pPr lvl="0">
              <a:buNone/>
            </a:pPr>
            <a:r>
              <a:rPr lang="es-ES_tradnl" dirty="0" smtClean="0">
                <a:solidFill>
                  <a:srgbClr val="FF0000"/>
                </a:solidFill>
              </a:rPr>
              <a:t>FORMAS</a:t>
            </a:r>
            <a:r>
              <a:rPr lang="es-ES_tradnl" b="1" dirty="0" smtClean="0">
                <a:solidFill>
                  <a:srgbClr val="FF0000"/>
                </a:solidFill>
              </a:rPr>
              <a:t> </a:t>
            </a:r>
            <a:endParaRPr lang="es-ES" dirty="0" smtClean="0">
              <a:solidFill>
                <a:srgbClr val="FF0000"/>
              </a:solidFill>
            </a:endParaRPr>
          </a:p>
          <a:p>
            <a:pPr lvl="0"/>
            <a:r>
              <a:rPr lang="es-ES" dirty="0" smtClean="0"/>
              <a:t>Sobre el poseedor del balón.</a:t>
            </a:r>
          </a:p>
          <a:p>
            <a:pPr lvl="0"/>
            <a:r>
              <a:rPr lang="es-ES" dirty="0" smtClean="0"/>
              <a:t>Sobre una línea.</a:t>
            </a:r>
          </a:p>
          <a:p>
            <a:pPr lvl="0"/>
            <a:r>
              <a:rPr lang="es-ES" dirty="0" smtClean="0"/>
              <a:t>Sobre todos los adversarios.</a:t>
            </a:r>
          </a:p>
          <a:p>
            <a:pPr lvl="0"/>
            <a:r>
              <a:rPr lang="es-ES" dirty="0" smtClean="0"/>
              <a:t>En la pérdida del balón.</a:t>
            </a:r>
          </a:p>
          <a:p>
            <a:pPr lvl="0"/>
            <a:r>
              <a:rPr lang="es-ES" dirty="0" smtClean="0"/>
              <a:t>En la puesta en juego del adversario.</a:t>
            </a:r>
          </a:p>
          <a:p>
            <a:pPr>
              <a:buNone/>
            </a:pPr>
            <a:endParaRPr lang="es-E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b="1" dirty="0" smtClean="0">
                <a:solidFill>
                  <a:srgbClr val="FF0000"/>
                </a:solidFill>
              </a:rPr>
              <a:t>PRESSING</a:t>
            </a:r>
            <a:endParaRPr lang="es-ES" dirty="0"/>
          </a:p>
        </p:txBody>
      </p:sp>
      <p:sp>
        <p:nvSpPr>
          <p:cNvPr id="3" name="2 Marcador de contenido"/>
          <p:cNvSpPr>
            <a:spLocks noGrp="1"/>
          </p:cNvSpPr>
          <p:nvPr>
            <p:ph idx="1"/>
          </p:nvPr>
        </p:nvSpPr>
        <p:spPr/>
        <p:txBody>
          <a:bodyPr/>
          <a:lstStyle/>
          <a:p>
            <a:pPr>
              <a:buNone/>
            </a:pPr>
            <a:r>
              <a:rPr lang="es-ES" dirty="0" smtClean="0">
                <a:solidFill>
                  <a:srgbClr val="FF0000"/>
                </a:solidFill>
              </a:rPr>
              <a:t>LUGARES</a:t>
            </a:r>
          </a:p>
          <a:p>
            <a:pPr lvl="0"/>
            <a:r>
              <a:rPr lang="es-ES" dirty="0" smtClean="0"/>
              <a:t>Nuestra propia mitad de campo.</a:t>
            </a:r>
          </a:p>
          <a:p>
            <a:pPr lvl="0"/>
            <a:r>
              <a:rPr lang="es-ES" dirty="0" smtClean="0"/>
              <a:t>Tapando banda.</a:t>
            </a:r>
          </a:p>
          <a:p>
            <a:pPr lvl="0"/>
            <a:r>
              <a:rPr lang="es-ES" dirty="0" smtClean="0"/>
              <a:t>Después de un repliegue.</a:t>
            </a:r>
          </a:p>
          <a:p>
            <a:pPr lvl="0"/>
            <a:r>
              <a:rPr lang="es-ES" dirty="0" smtClean="0"/>
              <a:t>Todo el campo.</a:t>
            </a:r>
          </a:p>
          <a:p>
            <a:pPr lvl="0"/>
            <a:r>
              <a:rPr lang="es-ES" dirty="0" smtClean="0"/>
              <a:t>Campo adversario</a:t>
            </a:r>
            <a:endParaRPr lang="es-E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
            </a:r>
            <a:br>
              <a:rPr lang="es-ES" dirty="0" smtClean="0"/>
            </a:br>
            <a:r>
              <a:rPr lang="es-ES" dirty="0" smtClean="0">
                <a:solidFill>
                  <a:srgbClr val="FF0000"/>
                </a:solidFill>
              </a:rPr>
              <a:t>COMBATIR PRESSING</a:t>
            </a:r>
            <a:r>
              <a:rPr lang="es-ES" dirty="0" smtClean="0"/>
              <a:t/>
            </a:r>
            <a:br>
              <a:rPr lang="es-ES" dirty="0" smtClean="0"/>
            </a:br>
            <a:endParaRPr lang="es-ES" dirty="0"/>
          </a:p>
        </p:txBody>
      </p:sp>
      <p:sp>
        <p:nvSpPr>
          <p:cNvPr id="3" name="2 Marcador de contenido"/>
          <p:cNvSpPr>
            <a:spLocks noGrp="1"/>
          </p:cNvSpPr>
          <p:nvPr>
            <p:ph idx="1"/>
          </p:nvPr>
        </p:nvSpPr>
        <p:spPr/>
        <p:txBody>
          <a:bodyPr>
            <a:normAutofit lnSpcReduction="10000"/>
          </a:bodyPr>
          <a:lstStyle/>
          <a:p>
            <a:pPr lvl="0"/>
            <a:r>
              <a:rPr lang="es-ES" dirty="0" smtClean="0"/>
              <a:t>Ayudas permanentes.</a:t>
            </a:r>
          </a:p>
          <a:p>
            <a:pPr lvl="0"/>
            <a:r>
              <a:rPr lang="es-ES" dirty="0" smtClean="0"/>
              <a:t>Jugada individual – habilidad.</a:t>
            </a:r>
          </a:p>
          <a:p>
            <a:pPr lvl="0"/>
            <a:r>
              <a:rPr lang="es-ES" dirty="0" smtClean="0"/>
              <a:t>En el centro, incorporar hombre.</a:t>
            </a:r>
          </a:p>
          <a:p>
            <a:pPr lvl="0"/>
            <a:r>
              <a:rPr lang="es-ES" dirty="0" smtClean="0"/>
              <a:t>Jugar hacia atrás para lanzar en largo.</a:t>
            </a:r>
          </a:p>
          <a:p>
            <a:pPr lvl="0"/>
            <a:r>
              <a:rPr lang="es-ES" dirty="0" smtClean="0"/>
              <a:t>Superioridad numérica.</a:t>
            </a:r>
          </a:p>
          <a:p>
            <a:pPr lvl="0"/>
            <a:r>
              <a:rPr lang="es-ES" dirty="0" smtClean="0"/>
              <a:t>Salida del hombre libre.</a:t>
            </a:r>
          </a:p>
          <a:p>
            <a:pPr lvl="0"/>
            <a:r>
              <a:rPr lang="es-ES" dirty="0" smtClean="0"/>
              <a:t>Desmarques continuos.</a:t>
            </a:r>
          </a:p>
          <a:p>
            <a:pPr lvl="0"/>
            <a:r>
              <a:rPr lang="es-ES" dirty="0" smtClean="0"/>
              <a:t>Paredes, apoyos y cambios de ritmo.</a:t>
            </a:r>
          </a:p>
          <a:p>
            <a:endParaRPr lang="es-E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
            </a:r>
            <a:br>
              <a:rPr lang="es-ES" b="1" dirty="0" smtClean="0"/>
            </a:br>
            <a:r>
              <a:rPr lang="es-ES" b="1" dirty="0" smtClean="0">
                <a:solidFill>
                  <a:srgbClr val="FF0000"/>
                </a:solidFill>
              </a:rPr>
              <a:t>DEFENSA EN LINEA. </a:t>
            </a:r>
            <a:r>
              <a:rPr lang="es-ES" b="1" dirty="0" smtClean="0"/>
              <a:t/>
            </a:r>
            <a:br>
              <a:rPr lang="es-ES" b="1" dirty="0" smtClean="0"/>
            </a:br>
            <a:endParaRPr lang="es-ES" dirty="0"/>
          </a:p>
        </p:txBody>
      </p:sp>
      <p:sp>
        <p:nvSpPr>
          <p:cNvPr id="3" name="2 Marcador de contenido"/>
          <p:cNvSpPr>
            <a:spLocks noGrp="1"/>
          </p:cNvSpPr>
          <p:nvPr>
            <p:ph idx="1"/>
          </p:nvPr>
        </p:nvSpPr>
        <p:spPr/>
        <p:txBody>
          <a:bodyPr/>
          <a:lstStyle/>
          <a:p>
            <a:r>
              <a:rPr lang="es-ES" dirty="0" smtClean="0"/>
              <a:t>Puede ser paralela o diagonal.</a:t>
            </a:r>
            <a:endParaRPr lang="es-E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t/>
            </a:r>
            <a:br>
              <a:rPr lang="es-ES_tradnl" b="1" dirty="0" smtClean="0"/>
            </a:br>
            <a:r>
              <a:rPr lang="es-ES_tradnl" b="1" dirty="0" smtClean="0">
                <a:solidFill>
                  <a:srgbClr val="FF0000"/>
                </a:solidFill>
              </a:rPr>
              <a:t>DEFENSA EN LINEA PARALELA</a:t>
            </a:r>
            <a:r>
              <a:rPr lang="es-ES" dirty="0" smtClean="0"/>
              <a:t/>
            </a:r>
            <a:br>
              <a:rPr lang="es-ES" dirty="0" smtClean="0"/>
            </a:br>
            <a:endParaRPr lang="es-ES" dirty="0"/>
          </a:p>
        </p:txBody>
      </p:sp>
      <p:sp>
        <p:nvSpPr>
          <p:cNvPr id="3" name="2 Marcador de contenido"/>
          <p:cNvSpPr>
            <a:spLocks noGrp="1"/>
          </p:cNvSpPr>
          <p:nvPr>
            <p:ph idx="1"/>
          </p:nvPr>
        </p:nvSpPr>
        <p:spPr/>
        <p:txBody>
          <a:bodyPr>
            <a:normAutofit/>
          </a:bodyPr>
          <a:lstStyle/>
          <a:p>
            <a:pPr>
              <a:buNone/>
            </a:pPr>
            <a:r>
              <a:rPr lang="es-ES" dirty="0" smtClean="0">
                <a:solidFill>
                  <a:srgbClr val="FF0000"/>
                </a:solidFill>
              </a:rPr>
              <a:t>PARA QUE SE REALIZA:</a:t>
            </a:r>
          </a:p>
          <a:p>
            <a:pPr lvl="0"/>
            <a:r>
              <a:rPr lang="es-ES" dirty="0" smtClean="0"/>
              <a:t>Fuera de juego.</a:t>
            </a:r>
          </a:p>
          <a:p>
            <a:pPr lvl="0"/>
            <a:r>
              <a:rPr lang="es-ES" dirty="0" smtClean="0"/>
              <a:t>Poca distancia entre líneas.</a:t>
            </a:r>
          </a:p>
          <a:p>
            <a:pPr lvl="0"/>
            <a:r>
              <a:rPr lang="es-ES" dirty="0" smtClean="0"/>
              <a:t>Jugar lejos de la portería.</a:t>
            </a:r>
          </a:p>
          <a:p>
            <a:pPr lvl="0"/>
            <a:r>
              <a:rPr lang="es-ES" dirty="0" smtClean="0"/>
              <a:t>Preocupados movimiento de defensa.</a:t>
            </a:r>
          </a:p>
          <a:p>
            <a:r>
              <a:rPr lang="es-ES_tradnl" dirty="0" smtClean="0"/>
              <a:t>Seguridad, sincronización defensiva</a:t>
            </a:r>
            <a:endParaRPr lang="es-E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solidFill>
                  <a:srgbClr val="FF0000"/>
                </a:solidFill>
              </a:rPr>
              <a:t>DEFENSA LÍNEA PARALELA.</a:t>
            </a:r>
            <a:endParaRPr lang="es-ES" dirty="0">
              <a:solidFill>
                <a:srgbClr val="FF0000"/>
              </a:solidFill>
            </a:endParaRPr>
          </a:p>
        </p:txBody>
      </p:sp>
      <p:sp>
        <p:nvSpPr>
          <p:cNvPr id="3" name="2 Marcador de contenido"/>
          <p:cNvSpPr>
            <a:spLocks noGrp="1"/>
          </p:cNvSpPr>
          <p:nvPr>
            <p:ph idx="1"/>
          </p:nvPr>
        </p:nvSpPr>
        <p:spPr/>
        <p:txBody>
          <a:bodyPr>
            <a:normAutofit lnSpcReduction="10000"/>
          </a:bodyPr>
          <a:lstStyle/>
          <a:p>
            <a:pPr>
              <a:buNone/>
            </a:pPr>
            <a:r>
              <a:rPr lang="es-ES" dirty="0" smtClean="0">
                <a:solidFill>
                  <a:srgbClr val="FF0000"/>
                </a:solidFill>
              </a:rPr>
              <a:t>ASPECTOS FAVORABLES</a:t>
            </a:r>
            <a:r>
              <a:rPr lang="es-ES" b="1" dirty="0" smtClean="0">
                <a:solidFill>
                  <a:srgbClr val="FF0000"/>
                </a:solidFill>
              </a:rPr>
              <a:t> :</a:t>
            </a:r>
            <a:endParaRPr lang="es-ES" dirty="0" smtClean="0">
              <a:solidFill>
                <a:srgbClr val="FF0000"/>
              </a:solidFill>
            </a:endParaRPr>
          </a:p>
          <a:p>
            <a:pPr lvl="0"/>
            <a:r>
              <a:rPr lang="es-ES" dirty="0" smtClean="0"/>
              <a:t>Mitad de campo propio.</a:t>
            </a:r>
          </a:p>
          <a:p>
            <a:pPr lvl="0"/>
            <a:r>
              <a:rPr lang="es-ES" dirty="0" smtClean="0"/>
              <a:t>Cualquier altura y antes del golpeo avanzar.</a:t>
            </a:r>
          </a:p>
          <a:p>
            <a:pPr lvl="0"/>
            <a:r>
              <a:rPr lang="es-ES" dirty="0" smtClean="0"/>
              <a:t>Medio campo propio, adversario pasa medio campo, presión.</a:t>
            </a:r>
          </a:p>
          <a:p>
            <a:pPr lvl="0"/>
            <a:r>
              <a:rPr lang="es-ES" dirty="0" smtClean="0"/>
              <a:t>Portero fuera.</a:t>
            </a:r>
          </a:p>
          <a:p>
            <a:pPr lvl="0"/>
            <a:r>
              <a:rPr lang="es-ES" dirty="0" smtClean="0"/>
              <a:t>Contraataque eficaz.</a:t>
            </a:r>
          </a:p>
          <a:p>
            <a:pPr lvl="0"/>
            <a:r>
              <a:rPr lang="es-ES" dirty="0" smtClean="0"/>
              <a:t>Con hombre libre no se considera paralela.</a:t>
            </a:r>
            <a:endParaRPr lang="es-E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 </a:t>
            </a:r>
            <a:endParaRPr lang="es-ES" dirty="0"/>
          </a:p>
        </p:txBody>
      </p:sp>
      <p:sp>
        <p:nvSpPr>
          <p:cNvPr id="3" name="2 Marcador de contenido"/>
          <p:cNvSpPr>
            <a:spLocks noGrp="1"/>
          </p:cNvSpPr>
          <p:nvPr>
            <p:ph idx="1"/>
          </p:nvPr>
        </p:nvSpPr>
        <p:spPr/>
        <p:txBody>
          <a:bodyPr/>
          <a:lstStyle/>
          <a:p>
            <a:pPr>
              <a:buNone/>
            </a:pPr>
            <a:r>
              <a:rPr lang="es-ES" dirty="0" smtClean="0">
                <a:solidFill>
                  <a:srgbClr val="FF0000"/>
                </a:solidFill>
              </a:rPr>
              <a:t>ASPECTOS DESFAVORABLES:</a:t>
            </a:r>
          </a:p>
          <a:p>
            <a:pPr lvl="0"/>
            <a:r>
              <a:rPr lang="es-ES" dirty="0" smtClean="0"/>
              <a:t>No hay coberturas.</a:t>
            </a:r>
          </a:p>
          <a:p>
            <a:pPr lvl="0"/>
            <a:r>
              <a:rPr lang="es-ES" dirty="0" smtClean="0"/>
              <a:t>No entendimiento.</a:t>
            </a:r>
          </a:p>
          <a:p>
            <a:pPr lvl="0"/>
            <a:r>
              <a:rPr lang="es-ES" dirty="0" smtClean="0"/>
              <a:t>No sacrificio y disciplina.</a:t>
            </a:r>
          </a:p>
          <a:p>
            <a:pPr lvl="0">
              <a:buNone/>
            </a:pPr>
            <a:endParaRPr lang="es-ES" dirty="0" smtClean="0"/>
          </a:p>
          <a:p>
            <a:endParaRPr lang="es-E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t/>
            </a:r>
            <a:br>
              <a:rPr lang="es-ES_tradnl" b="1" dirty="0" smtClean="0"/>
            </a:br>
            <a:r>
              <a:rPr lang="es-ES_tradnl" sz="3100" b="1" dirty="0" smtClean="0">
                <a:solidFill>
                  <a:srgbClr val="FF0000"/>
                </a:solidFill>
              </a:rPr>
              <a:t>DEFENSA EN LINEA DIAGONAL. </a:t>
            </a:r>
            <a:r>
              <a:rPr lang="es-ES" dirty="0" smtClean="0"/>
              <a:t/>
            </a:r>
            <a:br>
              <a:rPr lang="es-ES" dirty="0" smtClean="0"/>
            </a:br>
            <a:endParaRPr lang="es-ES" dirty="0"/>
          </a:p>
        </p:txBody>
      </p:sp>
      <p:sp>
        <p:nvSpPr>
          <p:cNvPr id="3" name="2 Marcador de contenido"/>
          <p:cNvSpPr>
            <a:spLocks noGrp="1"/>
          </p:cNvSpPr>
          <p:nvPr>
            <p:ph idx="1"/>
          </p:nvPr>
        </p:nvSpPr>
        <p:spPr/>
        <p:txBody>
          <a:bodyPr/>
          <a:lstStyle/>
          <a:p>
            <a:pPr>
              <a:buNone/>
            </a:pPr>
            <a:r>
              <a:rPr lang="es-ES" dirty="0" smtClean="0">
                <a:solidFill>
                  <a:srgbClr val="FF0000"/>
                </a:solidFill>
              </a:rPr>
              <a:t>PARA QUE SE REALIZA:</a:t>
            </a:r>
          </a:p>
          <a:p>
            <a:pPr lvl="0" algn="just"/>
            <a:r>
              <a:rPr lang="es-ES" dirty="0" smtClean="0"/>
              <a:t>Cobertura muy cercana.</a:t>
            </a:r>
          </a:p>
          <a:p>
            <a:pPr lvl="0" algn="just"/>
            <a:r>
              <a:rPr lang="es-ES" dirty="0" smtClean="0"/>
              <a:t>Interceptación.</a:t>
            </a:r>
          </a:p>
          <a:p>
            <a:pPr lvl="0" algn="just"/>
            <a:r>
              <a:rPr lang="es-ES" dirty="0" smtClean="0"/>
              <a:t>Realizar despejes con garantía.</a:t>
            </a:r>
          </a:p>
          <a:p>
            <a:pPr lvl="0" algn="just"/>
            <a:r>
              <a:rPr lang="es-ES" dirty="0" smtClean="0"/>
              <a:t>Marcador próximo al balón, realiza entrada con seguridad y los demás avanzan con sincronización.</a:t>
            </a:r>
          </a:p>
          <a:p>
            <a:endParaRPr lang="es-E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 </a:t>
            </a:r>
            <a:endParaRPr lang="es-ES" dirty="0"/>
          </a:p>
        </p:txBody>
      </p:sp>
      <p:sp>
        <p:nvSpPr>
          <p:cNvPr id="3" name="2 Marcador de contenido"/>
          <p:cNvSpPr>
            <a:spLocks noGrp="1"/>
          </p:cNvSpPr>
          <p:nvPr>
            <p:ph idx="1"/>
          </p:nvPr>
        </p:nvSpPr>
        <p:spPr/>
        <p:txBody>
          <a:bodyPr/>
          <a:lstStyle/>
          <a:p>
            <a:pPr>
              <a:buNone/>
            </a:pPr>
            <a:r>
              <a:rPr lang="es-ES" dirty="0" smtClean="0">
                <a:solidFill>
                  <a:srgbClr val="FF0000"/>
                </a:solidFill>
              </a:rPr>
              <a:t>ASPECTOS DESFAVORABLES:</a:t>
            </a:r>
          </a:p>
          <a:p>
            <a:pPr lvl="0" algn="just"/>
            <a:r>
              <a:rPr lang="es-ES" dirty="0" smtClean="0"/>
              <a:t>Cambios de juego.</a:t>
            </a:r>
          </a:p>
          <a:p>
            <a:pPr lvl="0" algn="just"/>
            <a:r>
              <a:rPr lang="es-ES" dirty="0" smtClean="0"/>
              <a:t>Cambios de juego corto y giro –ataque rápido </a:t>
            </a:r>
          </a:p>
          <a:p>
            <a:pPr lvl="0" algn="just"/>
            <a:r>
              <a:rPr lang="es-ES" dirty="0" smtClean="0"/>
              <a:t>Pases atrás y al transformarse la línea, balón rápido y en profundidad entrando desde atrás.</a:t>
            </a:r>
          </a:p>
          <a:p>
            <a:pPr lvl="0" algn="just"/>
            <a:r>
              <a:rPr lang="es-ES" dirty="0" smtClean="0"/>
              <a:t>Fútbol lento y corto, para sorprender con rápido y largo–cambios de ritmo -.</a:t>
            </a:r>
            <a:endParaRPr lang="es-E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solidFill>
                  <a:srgbClr val="FF0000"/>
                </a:solidFill>
              </a:rPr>
              <a:t>ORGANIZACIÓN DEL JUEGO COLECTIVA</a:t>
            </a:r>
            <a:r>
              <a:rPr lang="es-ES" dirty="0" smtClean="0">
                <a:solidFill>
                  <a:srgbClr val="FF0000"/>
                </a:solidFill>
              </a:rPr>
              <a:t/>
            </a:r>
            <a:br>
              <a:rPr lang="es-ES" dirty="0" smtClean="0">
                <a:solidFill>
                  <a:srgbClr val="FF0000"/>
                </a:solidFill>
              </a:rPr>
            </a:br>
            <a:endParaRPr lang="es-ES" dirty="0">
              <a:solidFill>
                <a:srgbClr val="FF0000"/>
              </a:solidFill>
            </a:endParaRPr>
          </a:p>
        </p:txBody>
      </p:sp>
      <p:sp>
        <p:nvSpPr>
          <p:cNvPr id="3" name="2 Marcador de contenido"/>
          <p:cNvSpPr>
            <a:spLocks noGrp="1"/>
          </p:cNvSpPr>
          <p:nvPr>
            <p:ph sz="quarter" idx="1"/>
          </p:nvPr>
        </p:nvSpPr>
        <p:spPr>
          <a:xfrm>
            <a:off x="457200" y="1340768"/>
            <a:ext cx="8229600" cy="4785395"/>
          </a:xfrm>
        </p:spPr>
        <p:txBody>
          <a:bodyPr>
            <a:normAutofit fontScale="92500" lnSpcReduction="10000"/>
          </a:bodyPr>
          <a:lstStyle/>
          <a:p>
            <a:r>
              <a:rPr lang="es-ES" b="1" dirty="0" smtClean="0"/>
              <a:t>Colectiva</a:t>
            </a:r>
            <a:endParaRPr lang="es-ES" dirty="0" smtClean="0"/>
          </a:p>
          <a:p>
            <a:pPr lvl="0"/>
            <a:r>
              <a:rPr lang="es-ES" dirty="0" smtClean="0"/>
              <a:t>Sistemas</a:t>
            </a:r>
          </a:p>
          <a:p>
            <a:pPr lvl="0"/>
            <a:r>
              <a:rPr lang="es-ES" dirty="0" smtClean="0"/>
              <a:t>Esquemas</a:t>
            </a:r>
          </a:p>
          <a:p>
            <a:pPr lvl="0"/>
            <a:r>
              <a:rPr lang="es-ES" dirty="0" smtClean="0"/>
              <a:t>Táctica</a:t>
            </a:r>
          </a:p>
          <a:p>
            <a:pPr lvl="0"/>
            <a:r>
              <a:rPr lang="es-ES" dirty="0" smtClean="0"/>
              <a:t>Estrategia</a:t>
            </a:r>
          </a:p>
          <a:p>
            <a:pPr>
              <a:buNone/>
            </a:pPr>
            <a:r>
              <a:rPr lang="es-ES" dirty="0" smtClean="0"/>
              <a:t> </a:t>
            </a:r>
          </a:p>
          <a:p>
            <a:pPr lvl="0"/>
            <a:r>
              <a:rPr lang="es-ES" dirty="0" smtClean="0"/>
              <a:t>Movimientos</a:t>
            </a:r>
          </a:p>
          <a:p>
            <a:pPr lvl="0"/>
            <a:r>
              <a:rPr lang="es-ES" dirty="0" smtClean="0"/>
              <a:t>Evoluciones</a:t>
            </a:r>
          </a:p>
          <a:p>
            <a:pPr lvl="0"/>
            <a:r>
              <a:rPr lang="es-ES" dirty="0" smtClean="0"/>
              <a:t>Acciones</a:t>
            </a:r>
            <a:endParaRPr lang="es-E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_tradnl" b="1" dirty="0" smtClean="0">
                <a:solidFill>
                  <a:srgbClr val="FF0000"/>
                </a:solidFill>
              </a:rPr>
              <a:t>1. DESMARQUE</a:t>
            </a:r>
            <a:r>
              <a:rPr lang="es-ES" dirty="0" smtClean="0"/>
              <a:t/>
            </a:r>
            <a:br>
              <a:rPr lang="es-ES" dirty="0" smtClean="0"/>
            </a:br>
            <a:endParaRPr lang="es-ES" dirty="0"/>
          </a:p>
        </p:txBody>
      </p:sp>
      <p:sp>
        <p:nvSpPr>
          <p:cNvPr id="3" name="2 Marcador de contenido"/>
          <p:cNvSpPr>
            <a:spLocks noGrp="1"/>
          </p:cNvSpPr>
          <p:nvPr>
            <p:ph sz="quarter" idx="1"/>
          </p:nvPr>
        </p:nvSpPr>
        <p:spPr>
          <a:xfrm>
            <a:off x="457200" y="1196752"/>
            <a:ext cx="8229600" cy="4929411"/>
          </a:xfrm>
        </p:spPr>
        <p:txBody>
          <a:bodyPr>
            <a:normAutofit fontScale="70000" lnSpcReduction="20000"/>
          </a:bodyPr>
          <a:lstStyle/>
          <a:p>
            <a:pPr>
              <a:buNone/>
            </a:pPr>
            <a:r>
              <a:rPr lang="es-ES" dirty="0"/>
              <a:t> </a:t>
            </a:r>
          </a:p>
          <a:p>
            <a:pPr algn="just"/>
            <a:r>
              <a:rPr lang="es-ES" dirty="0"/>
              <a:t>“Consiste en escaparse del marcaje de un adversario cuando nuestro equipo se apodero del balón. Por lo tanto es la acción consecuente de todo jugador al ocupar espacios libres cuando un compañero entro en posesión del balón”</a:t>
            </a:r>
          </a:p>
          <a:p>
            <a:pPr algn="just"/>
            <a:r>
              <a:rPr lang="es-ES" dirty="0"/>
              <a:t>Podemos considerarlo como el principio del juego ofensivo</a:t>
            </a:r>
            <a:r>
              <a:rPr lang="es-ES" dirty="0" smtClean="0"/>
              <a:t>.</a:t>
            </a:r>
            <a:endParaRPr lang="es-ES" dirty="0"/>
          </a:p>
          <a:p>
            <a:pPr algn="just"/>
            <a:r>
              <a:rPr lang="es-ES" dirty="0"/>
              <a:t>Para que se produzca un </a:t>
            </a:r>
            <a:r>
              <a:rPr lang="es-ES" u="sng" dirty="0"/>
              <a:t>desmarque eficiente</a:t>
            </a:r>
            <a:r>
              <a:rPr lang="es-ES" dirty="0"/>
              <a:t> se debe </a:t>
            </a:r>
            <a:r>
              <a:rPr lang="es-ES" u="sng" dirty="0"/>
              <a:t>tener en cuenta</a:t>
            </a:r>
            <a:r>
              <a:rPr lang="es-ES" dirty="0"/>
              <a:t> lo siguiente:</a:t>
            </a:r>
            <a:r>
              <a:rPr lang="es-ES_tradnl" b="1" dirty="0"/>
              <a:t> </a:t>
            </a:r>
            <a:endParaRPr lang="es-ES_tradnl" b="1" dirty="0" smtClean="0"/>
          </a:p>
          <a:p>
            <a:pPr algn="just">
              <a:buNone/>
            </a:pPr>
            <a:endParaRPr lang="es-ES" dirty="0"/>
          </a:p>
          <a:p>
            <a:pPr lvl="1" algn="just">
              <a:buNone/>
            </a:pPr>
            <a:r>
              <a:rPr lang="es-ES" dirty="0"/>
              <a:t>¿</a:t>
            </a:r>
            <a:r>
              <a:rPr lang="es-ES" u="sng" dirty="0"/>
              <a:t>Quienes</a:t>
            </a:r>
            <a:r>
              <a:rPr lang="es-ES" dirty="0"/>
              <a:t> deben desmarcarse? Todos los jugadores de un equipo, incluso el portero. </a:t>
            </a:r>
          </a:p>
          <a:p>
            <a:pPr lvl="1" algn="just">
              <a:buNone/>
            </a:pPr>
            <a:r>
              <a:rPr lang="es-ES" dirty="0"/>
              <a:t>¿</a:t>
            </a:r>
            <a:r>
              <a:rPr lang="es-ES" u="sng" dirty="0"/>
              <a:t>Cuando</a:t>
            </a:r>
            <a:r>
              <a:rPr lang="es-ES" dirty="0"/>
              <a:t>? En el momento que su equipo se apoderó del balón. </a:t>
            </a:r>
          </a:p>
          <a:p>
            <a:pPr lvl="1" algn="just">
              <a:buNone/>
            </a:pPr>
            <a:r>
              <a:rPr lang="es-ES" dirty="0"/>
              <a:t>¿</a:t>
            </a:r>
            <a:r>
              <a:rPr lang="es-ES" u="sng" dirty="0"/>
              <a:t>Como</a:t>
            </a:r>
            <a:r>
              <a:rPr lang="es-ES" dirty="0"/>
              <a:t>? Ocupando un lugar asequible a las posibilidades de golpeo del poseedor del balón. </a:t>
            </a:r>
          </a:p>
          <a:p>
            <a:pPr lvl="1" algn="just">
              <a:buNone/>
            </a:pPr>
            <a:r>
              <a:rPr lang="es-ES" dirty="0"/>
              <a:t>¿</a:t>
            </a:r>
            <a:r>
              <a:rPr lang="es-ES" u="sng" dirty="0"/>
              <a:t>Donde</a:t>
            </a:r>
            <a:r>
              <a:rPr lang="es-ES" dirty="0"/>
              <a:t>? En cualquier lugar del terreno de juego</a:t>
            </a:r>
          </a:p>
          <a:p>
            <a:endParaRPr lang="es-E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solidFill>
                  <a:srgbClr val="FF0000"/>
                </a:solidFill>
              </a:rPr>
              <a:t>ESTRATEGIA</a:t>
            </a:r>
            <a:endParaRPr lang="es-ES" dirty="0">
              <a:solidFill>
                <a:srgbClr val="FF0000"/>
              </a:solidFill>
            </a:endParaRPr>
          </a:p>
        </p:txBody>
      </p:sp>
      <p:sp>
        <p:nvSpPr>
          <p:cNvPr id="3" name="2 Marcador de contenido"/>
          <p:cNvSpPr>
            <a:spLocks noGrp="1"/>
          </p:cNvSpPr>
          <p:nvPr>
            <p:ph idx="1"/>
          </p:nvPr>
        </p:nvSpPr>
        <p:spPr/>
        <p:txBody>
          <a:bodyPr/>
          <a:lstStyle/>
          <a:p>
            <a:r>
              <a:rPr lang="es-ES_tradnl" dirty="0" smtClean="0"/>
              <a:t>Acciones que se desarrollan en un partido, tratando de aprovechar o neutralizar toda clase de lanzamiento a balón parado.</a:t>
            </a:r>
          </a:p>
          <a:p>
            <a:r>
              <a:rPr lang="es-ES_tradnl" dirty="0" smtClean="0"/>
              <a:t>Ofensiva</a:t>
            </a:r>
          </a:p>
          <a:p>
            <a:r>
              <a:rPr lang="es-ES_tradnl" dirty="0" smtClean="0"/>
              <a:t>D</a:t>
            </a:r>
            <a:r>
              <a:rPr lang="es-ES_tradnl" dirty="0" smtClean="0"/>
              <a:t>efensiva</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solidFill>
                  <a:srgbClr val="FF0000"/>
                </a:solidFill>
              </a:rPr>
              <a:t>ESTRATEGIA EN POSESIÓN</a:t>
            </a:r>
            <a:endParaRPr lang="es-ES" dirty="0">
              <a:solidFill>
                <a:srgbClr val="FF0000"/>
              </a:solidFill>
            </a:endParaRPr>
          </a:p>
        </p:txBody>
      </p:sp>
      <p:sp>
        <p:nvSpPr>
          <p:cNvPr id="3" name="2 Marcador de contenido"/>
          <p:cNvSpPr>
            <a:spLocks noGrp="1"/>
          </p:cNvSpPr>
          <p:nvPr>
            <p:ph idx="1"/>
          </p:nvPr>
        </p:nvSpPr>
        <p:spPr/>
        <p:txBody>
          <a:bodyPr>
            <a:normAutofit fontScale="92500" lnSpcReduction="10000"/>
          </a:bodyPr>
          <a:lstStyle/>
          <a:p>
            <a:r>
              <a:rPr lang="es-ES_tradnl" dirty="0" smtClean="0"/>
              <a:t>Inicio o reinicio del juego por parte de un equipo mediante un saque a balón parado:</a:t>
            </a:r>
          </a:p>
          <a:p>
            <a:r>
              <a:rPr lang="es-ES_tradnl" dirty="0" smtClean="0"/>
              <a:t>Saque Inicial</a:t>
            </a:r>
          </a:p>
          <a:p>
            <a:r>
              <a:rPr lang="es-ES_tradnl" dirty="0" smtClean="0"/>
              <a:t>Saque de Banda</a:t>
            </a:r>
          </a:p>
          <a:p>
            <a:r>
              <a:rPr lang="es-ES_tradnl" dirty="0" smtClean="0"/>
              <a:t>Saque de Esquina</a:t>
            </a:r>
          </a:p>
          <a:p>
            <a:r>
              <a:rPr lang="es-ES_tradnl" dirty="0" smtClean="0"/>
              <a:t>Saque de Meta</a:t>
            </a:r>
          </a:p>
          <a:p>
            <a:r>
              <a:rPr lang="es-ES_tradnl" dirty="0" smtClean="0"/>
              <a:t>Saque Neutral</a:t>
            </a:r>
          </a:p>
          <a:p>
            <a:r>
              <a:rPr lang="es-ES_tradnl" dirty="0" smtClean="0"/>
              <a:t>Directos</a:t>
            </a:r>
          </a:p>
          <a:p>
            <a:r>
              <a:rPr lang="es-ES_tradnl" dirty="0" smtClean="0"/>
              <a:t>I</a:t>
            </a:r>
            <a:r>
              <a:rPr lang="es-ES_tradnl" dirty="0" smtClean="0"/>
              <a:t>ndirectos</a:t>
            </a:r>
            <a:endParaRPr lang="es-E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solidFill>
                  <a:srgbClr val="FF0000"/>
                </a:solidFill>
              </a:rPr>
              <a:t>ESTRATEGIA SIN POSESIÓN.</a:t>
            </a:r>
            <a:endParaRPr lang="es-ES" dirty="0">
              <a:solidFill>
                <a:srgbClr val="FF0000"/>
              </a:solidFill>
            </a:endParaRPr>
          </a:p>
        </p:txBody>
      </p:sp>
      <p:sp>
        <p:nvSpPr>
          <p:cNvPr id="3" name="2 Marcador de contenido"/>
          <p:cNvSpPr>
            <a:spLocks noGrp="1"/>
          </p:cNvSpPr>
          <p:nvPr>
            <p:ph idx="1"/>
          </p:nvPr>
        </p:nvSpPr>
        <p:spPr/>
        <p:txBody>
          <a:bodyPr/>
          <a:lstStyle/>
          <a:p>
            <a:r>
              <a:rPr lang="es-ES_tradnl" dirty="0" smtClean="0"/>
              <a:t>Acciones que realiza un equipo que no está en posesión del balón, para contrarrestar y anularlas acciones estratégicas ofensivas del adversario.</a:t>
            </a:r>
            <a:endParaRPr lang="es-E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solidFill>
                  <a:srgbClr val="FF0000"/>
                </a:solidFill>
              </a:rPr>
              <a:t>APRENDIZAJE </a:t>
            </a:r>
            <a:endParaRPr lang="es-ES" dirty="0">
              <a:solidFill>
                <a:srgbClr val="FF0000"/>
              </a:solidFill>
            </a:endParaRPr>
          </a:p>
        </p:txBody>
      </p:sp>
      <p:sp>
        <p:nvSpPr>
          <p:cNvPr id="3" name="2 Marcador de contenido"/>
          <p:cNvSpPr>
            <a:spLocks noGrp="1"/>
          </p:cNvSpPr>
          <p:nvPr>
            <p:ph idx="1"/>
          </p:nvPr>
        </p:nvSpPr>
        <p:spPr/>
        <p:txBody>
          <a:bodyPr/>
          <a:lstStyle/>
          <a:p>
            <a:r>
              <a:rPr lang="es-ES_tradnl" dirty="0" smtClean="0"/>
              <a:t>Movimientos-Evoluciones-Acciones</a:t>
            </a:r>
          </a:p>
          <a:p>
            <a:pPr>
              <a:buNone/>
            </a:pPr>
            <a:endParaRPr lang="es-ES_tradnl" dirty="0" smtClean="0"/>
          </a:p>
          <a:p>
            <a:r>
              <a:rPr lang="es-ES_tradnl" dirty="0" smtClean="0"/>
              <a:t>Sincronización</a:t>
            </a:r>
          </a:p>
          <a:p>
            <a:r>
              <a:rPr lang="es-ES_tradnl" dirty="0" smtClean="0"/>
              <a:t>Conocimiento del reglamento</a:t>
            </a:r>
          </a:p>
          <a:p>
            <a:r>
              <a:rPr lang="es-ES_tradnl" dirty="0" smtClean="0"/>
              <a:t>Especialistas y colaboradores</a:t>
            </a:r>
          </a:p>
          <a:p>
            <a:r>
              <a:rPr lang="es-ES_tradnl" dirty="0" smtClean="0"/>
              <a:t>Ejecutores directos y colaboradores</a:t>
            </a:r>
            <a:endParaRPr lang="es-E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solidFill>
                  <a:srgbClr val="FF0000"/>
                </a:solidFill>
              </a:rPr>
              <a:t>Objetivos de la Estrategia  </a:t>
            </a:r>
            <a:endParaRPr lang="es-ES" dirty="0">
              <a:solidFill>
                <a:srgbClr val="FF0000"/>
              </a:solidFill>
            </a:endParaRPr>
          </a:p>
        </p:txBody>
      </p:sp>
      <p:sp>
        <p:nvSpPr>
          <p:cNvPr id="3" name="2 Marcador de contenido"/>
          <p:cNvSpPr>
            <a:spLocks noGrp="1"/>
          </p:cNvSpPr>
          <p:nvPr>
            <p:ph idx="1"/>
          </p:nvPr>
        </p:nvSpPr>
        <p:spPr/>
        <p:txBody>
          <a:bodyPr>
            <a:normAutofit fontScale="70000" lnSpcReduction="20000"/>
          </a:bodyPr>
          <a:lstStyle/>
          <a:p>
            <a:pPr>
              <a:buNone/>
            </a:pPr>
            <a:r>
              <a:rPr lang="es-ES_tradnl" sz="3600" dirty="0" smtClean="0">
                <a:solidFill>
                  <a:srgbClr val="FF0000"/>
                </a:solidFill>
              </a:rPr>
              <a:t>Ofensiva:</a:t>
            </a:r>
          </a:p>
          <a:p>
            <a:r>
              <a:rPr lang="es-ES_tradnl" sz="3600" dirty="0" smtClean="0"/>
              <a:t>Levar al adversario al lugar que deseamos</a:t>
            </a:r>
          </a:p>
          <a:p>
            <a:r>
              <a:rPr lang="es-ES_tradnl" sz="3600" dirty="0" smtClean="0"/>
              <a:t>Hacerles creer una acción cuando realizamos otra distinta</a:t>
            </a:r>
          </a:p>
          <a:p>
            <a:r>
              <a:rPr lang="es-ES_tradnl" sz="3600" dirty="0" smtClean="0"/>
              <a:t>Realizar titubeos para que realice una acción pensando que nos ha engañado.</a:t>
            </a:r>
          </a:p>
          <a:p>
            <a:pPr>
              <a:buNone/>
            </a:pPr>
            <a:r>
              <a:rPr lang="es-ES_tradnl" sz="3600" dirty="0" smtClean="0">
                <a:solidFill>
                  <a:srgbClr val="FF0000"/>
                </a:solidFill>
              </a:rPr>
              <a:t>Defensivos</a:t>
            </a:r>
            <a:r>
              <a:rPr lang="es-ES_tradnl" sz="3600" dirty="0" smtClean="0">
                <a:solidFill>
                  <a:srgbClr val="FF0000"/>
                </a:solidFill>
              </a:rPr>
              <a:t>:</a:t>
            </a:r>
          </a:p>
          <a:p>
            <a:r>
              <a:rPr lang="es-ES_tradnl" sz="3600" dirty="0" smtClean="0"/>
              <a:t>Anticipación</a:t>
            </a:r>
          </a:p>
          <a:p>
            <a:r>
              <a:rPr lang="es-ES_tradnl" sz="3600" dirty="0" smtClean="0"/>
              <a:t>Zonas defensivas peligrosas.</a:t>
            </a:r>
          </a:p>
          <a:p>
            <a:r>
              <a:rPr lang="es-ES_tradnl" sz="3600" dirty="0" smtClean="0"/>
              <a:t>Evitar ejecución rápida</a:t>
            </a:r>
          </a:p>
          <a:p>
            <a:r>
              <a:rPr lang="es-ES_tradnl" sz="3600" dirty="0" smtClean="0"/>
              <a:t>Preparando el ofensivo.</a:t>
            </a:r>
            <a:endParaRPr lang="es-ES_tradnl" sz="3600" dirty="0" smtClean="0"/>
          </a:p>
          <a:p>
            <a:endParaRPr lang="es-ES_tradnl" sz="2400" dirty="0" smtClean="0"/>
          </a:p>
          <a:p>
            <a:pPr>
              <a:buNone/>
            </a:pPr>
            <a:r>
              <a:rPr lang="es-ES_tradnl" sz="2400" dirty="0" smtClean="0"/>
              <a:t> </a:t>
            </a:r>
          </a:p>
          <a:p>
            <a:pPr>
              <a:buNone/>
            </a:pPr>
            <a:endParaRPr lang="es-ES_tradnl" dirty="0" smtClean="0">
              <a:solidFill>
                <a:srgbClr val="FF0000"/>
              </a:solidFill>
            </a:endParaRPr>
          </a:p>
          <a:p>
            <a:endParaRPr lang="es-E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_tradnl" b="1" dirty="0" smtClean="0">
                <a:solidFill>
                  <a:srgbClr val="FF0000"/>
                </a:solidFill>
              </a:rPr>
              <a:t>SISTEMA</a:t>
            </a:r>
            <a:r>
              <a:rPr lang="es-ES" dirty="0" smtClean="0">
                <a:solidFill>
                  <a:srgbClr val="FF0000"/>
                </a:solidFill>
              </a:rPr>
              <a:t/>
            </a:r>
            <a:br>
              <a:rPr lang="es-ES" dirty="0" smtClean="0">
                <a:solidFill>
                  <a:srgbClr val="FF0000"/>
                </a:solidFill>
              </a:rPr>
            </a:br>
            <a:endParaRPr lang="es-ES" dirty="0">
              <a:solidFill>
                <a:srgbClr val="FF0000"/>
              </a:solidFill>
            </a:endParaRPr>
          </a:p>
        </p:txBody>
      </p:sp>
      <p:sp>
        <p:nvSpPr>
          <p:cNvPr id="3" name="2 Marcador de contenido"/>
          <p:cNvSpPr>
            <a:spLocks noGrp="1"/>
          </p:cNvSpPr>
          <p:nvPr>
            <p:ph sz="quarter" idx="1"/>
          </p:nvPr>
        </p:nvSpPr>
        <p:spPr>
          <a:xfrm>
            <a:off x="457200" y="1052736"/>
            <a:ext cx="8229600" cy="5073427"/>
          </a:xfrm>
        </p:spPr>
        <p:txBody>
          <a:bodyPr>
            <a:normAutofit fontScale="70000" lnSpcReduction="20000"/>
          </a:bodyPr>
          <a:lstStyle/>
          <a:p>
            <a:r>
              <a:rPr lang="es-ES" dirty="0" smtClean="0"/>
              <a:t>COLOCACION DE UN EQUIPO DENTRO DEL TERRENO DE JUEGO, ANTES DEL MOVIMIENTO DE SUS JUGADORES. (Carece de vida, es la Táctica la que acciona el funcionamiento del sistema).</a:t>
            </a:r>
          </a:p>
          <a:p>
            <a:r>
              <a:rPr lang="es-ES" dirty="0" smtClean="0"/>
              <a:t>Posición de partida, zona desde donde maniobra el jugador.</a:t>
            </a:r>
          </a:p>
          <a:p>
            <a:r>
              <a:rPr lang="es-ES" dirty="0" smtClean="0"/>
              <a:t>Se observa normalmente, después de:</a:t>
            </a:r>
          </a:p>
          <a:p>
            <a:pPr lvl="1"/>
            <a:r>
              <a:rPr lang="es-ES" dirty="0" smtClean="0"/>
              <a:t>* Un repliegue</a:t>
            </a:r>
          </a:p>
          <a:p>
            <a:pPr lvl="1"/>
            <a:r>
              <a:rPr lang="es-ES" dirty="0" smtClean="0"/>
              <a:t>* Un saque de meta</a:t>
            </a:r>
          </a:p>
          <a:p>
            <a:pPr lvl="1"/>
            <a:r>
              <a:rPr lang="es-ES" dirty="0" smtClean="0"/>
              <a:t>* Una ocupación racional del terreno de juego</a:t>
            </a:r>
          </a:p>
          <a:p>
            <a:r>
              <a:rPr lang="es-ES" dirty="0" smtClean="0"/>
              <a:t>Tres líneas que delimitan otras tantas del campo:</a:t>
            </a:r>
          </a:p>
          <a:p>
            <a:pPr lvl="2"/>
            <a:r>
              <a:rPr lang="es-ES" dirty="0" smtClean="0"/>
              <a:t>LINEA DEFENSIVA (zona de iniciación)</a:t>
            </a:r>
          </a:p>
          <a:p>
            <a:pPr lvl="2"/>
            <a:r>
              <a:rPr lang="es-ES" dirty="0" smtClean="0"/>
              <a:t>LINEA DE CENTRO DE CAMPO (creación)</a:t>
            </a:r>
          </a:p>
          <a:p>
            <a:pPr lvl="2"/>
            <a:r>
              <a:rPr lang="es-ES" dirty="0" smtClean="0"/>
              <a:t>LINEA OFENSIVA (finalización)</a:t>
            </a:r>
          </a:p>
          <a:p>
            <a:r>
              <a:rPr lang="es-ES" dirty="0" smtClean="0"/>
              <a:t>En función de los hombres que componen cada línea, hablaremos de un sistema u otro. (El portero se considera una línea)</a:t>
            </a:r>
          </a:p>
          <a:p>
            <a:endParaRPr lang="es-E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_tradnl" b="1" dirty="0" smtClean="0">
                <a:solidFill>
                  <a:srgbClr val="FF0000"/>
                </a:solidFill>
              </a:rPr>
              <a:t>ESQUEMA</a:t>
            </a:r>
            <a:r>
              <a:rPr lang="es-ES" dirty="0" smtClean="0">
                <a:solidFill>
                  <a:srgbClr val="FF0000"/>
                </a:solidFill>
              </a:rPr>
              <a:t/>
            </a:r>
            <a:br>
              <a:rPr lang="es-ES" dirty="0" smtClean="0">
                <a:solidFill>
                  <a:srgbClr val="FF0000"/>
                </a:solidFill>
              </a:rPr>
            </a:br>
            <a:endParaRPr lang="es-ES" dirty="0">
              <a:solidFill>
                <a:srgbClr val="FF0000"/>
              </a:solidFill>
            </a:endParaRPr>
          </a:p>
        </p:txBody>
      </p:sp>
      <p:sp>
        <p:nvSpPr>
          <p:cNvPr id="3" name="2 Marcador de contenido"/>
          <p:cNvSpPr>
            <a:spLocks noGrp="1"/>
          </p:cNvSpPr>
          <p:nvPr>
            <p:ph sz="quarter" idx="1"/>
          </p:nvPr>
        </p:nvSpPr>
        <p:spPr/>
        <p:txBody>
          <a:bodyPr/>
          <a:lstStyle/>
          <a:p>
            <a:pPr algn="just"/>
            <a:r>
              <a:rPr lang="es-ES_tradnl" dirty="0" smtClean="0"/>
              <a:t>Acciones ensayadas por el entrenador con su equipo, para en un partido determinado elegir lo más conveniente (de lo previamente ensayado), e intentar ser superior al adversario.</a:t>
            </a:r>
            <a:endParaRPr lang="es-ES" dirty="0" smtClean="0"/>
          </a:p>
          <a:p>
            <a:endParaRPr lang="es-E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_tradnl" b="1" dirty="0" smtClean="0">
                <a:solidFill>
                  <a:srgbClr val="FF0000"/>
                </a:solidFill>
              </a:rPr>
              <a:t>ESTRATEGIA</a:t>
            </a:r>
            <a:r>
              <a:rPr lang="es-ES" dirty="0" smtClean="0">
                <a:solidFill>
                  <a:srgbClr val="FF0000"/>
                </a:solidFill>
              </a:rPr>
              <a:t/>
            </a:r>
            <a:br>
              <a:rPr lang="es-ES" dirty="0" smtClean="0">
                <a:solidFill>
                  <a:srgbClr val="FF0000"/>
                </a:solidFill>
              </a:rPr>
            </a:br>
            <a:endParaRPr lang="es-ES" dirty="0">
              <a:solidFill>
                <a:srgbClr val="FF0000"/>
              </a:solidFill>
            </a:endParaRPr>
          </a:p>
        </p:txBody>
      </p:sp>
      <p:sp>
        <p:nvSpPr>
          <p:cNvPr id="3" name="2 Marcador de contenido"/>
          <p:cNvSpPr>
            <a:spLocks noGrp="1"/>
          </p:cNvSpPr>
          <p:nvPr>
            <p:ph sz="quarter" idx="1"/>
          </p:nvPr>
        </p:nvSpPr>
        <p:spPr/>
        <p:txBody>
          <a:bodyPr/>
          <a:lstStyle/>
          <a:p>
            <a:pPr algn="just"/>
            <a:r>
              <a:rPr lang="es-ES" dirty="0" smtClean="0"/>
              <a:t>Todas las acciones que se pueden desarrollar en un partido, tratando de aprovechar o neutralizar toda clase de lanzamientos a BALON PARADO, buscando su máxima eficacia en la sorpresa y la velocidad. </a:t>
            </a:r>
          </a:p>
          <a:p>
            <a:pPr lvl="0" algn="just"/>
            <a:r>
              <a:rPr lang="es-ES" dirty="0" smtClean="0"/>
              <a:t>En posesión del balón: OFENSIVA</a:t>
            </a:r>
          </a:p>
          <a:p>
            <a:pPr lvl="0" algn="just"/>
            <a:r>
              <a:rPr lang="es-ES" dirty="0" smtClean="0"/>
              <a:t>Sin posesión de balón : DEFENSIVA</a:t>
            </a:r>
          </a:p>
          <a:p>
            <a:pPr>
              <a:buNone/>
            </a:pPr>
            <a:endParaRPr lang="es-E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_tradnl" b="1" dirty="0" smtClean="0">
                <a:solidFill>
                  <a:srgbClr val="FF0000"/>
                </a:solidFill>
              </a:rPr>
              <a:t>APRENDIZAJE Y DESARROLLO </a:t>
            </a:r>
            <a:r>
              <a:rPr lang="es-ES" dirty="0" smtClean="0">
                <a:solidFill>
                  <a:srgbClr val="FF0000"/>
                </a:solidFill>
              </a:rPr>
              <a:t/>
            </a:r>
            <a:br>
              <a:rPr lang="es-ES" dirty="0" smtClean="0">
                <a:solidFill>
                  <a:srgbClr val="FF0000"/>
                </a:solidFill>
              </a:rPr>
            </a:br>
            <a:endParaRPr lang="es-ES" dirty="0">
              <a:solidFill>
                <a:srgbClr val="FF0000"/>
              </a:solidFill>
            </a:endParaRPr>
          </a:p>
        </p:txBody>
      </p:sp>
      <p:sp>
        <p:nvSpPr>
          <p:cNvPr id="3" name="2 Marcador de contenido"/>
          <p:cNvSpPr>
            <a:spLocks noGrp="1"/>
          </p:cNvSpPr>
          <p:nvPr>
            <p:ph sz="quarter" idx="1"/>
          </p:nvPr>
        </p:nvSpPr>
        <p:spPr/>
        <p:txBody>
          <a:bodyPr>
            <a:normAutofit fontScale="92500" lnSpcReduction="20000"/>
          </a:bodyPr>
          <a:lstStyle/>
          <a:p>
            <a:r>
              <a:rPr lang="es-ES_tradnl" b="1" dirty="0" smtClean="0">
                <a:solidFill>
                  <a:srgbClr val="FF0000"/>
                </a:solidFill>
              </a:rPr>
              <a:t>Movimientos</a:t>
            </a:r>
            <a:endParaRPr lang="es-ES" dirty="0" smtClean="0">
              <a:solidFill>
                <a:srgbClr val="FF0000"/>
              </a:solidFill>
            </a:endParaRPr>
          </a:p>
          <a:p>
            <a:pPr algn="just"/>
            <a:r>
              <a:rPr lang="es-ES_tradnl" dirty="0" smtClean="0"/>
              <a:t>Explicación dada por el entrenador del tema a ensayar y posterior movimiento de los jugadores sobre el terreno, SIN BALÓN NI OPOSICIÓN, para demostrar lo asimilado.</a:t>
            </a:r>
            <a:endParaRPr lang="es-ES" dirty="0" smtClean="0"/>
          </a:p>
          <a:p>
            <a:pPr algn="just"/>
            <a:r>
              <a:rPr lang="es-ES" b="1" dirty="0" smtClean="0">
                <a:solidFill>
                  <a:srgbClr val="00B050"/>
                </a:solidFill>
              </a:rPr>
              <a:t>Consideraciones:</a:t>
            </a:r>
            <a:endParaRPr lang="es-ES" dirty="0" smtClean="0">
              <a:solidFill>
                <a:srgbClr val="00B050"/>
              </a:solidFill>
            </a:endParaRPr>
          </a:p>
          <a:p>
            <a:pPr lvl="0" algn="just"/>
            <a:r>
              <a:rPr lang="es-ES" dirty="0" smtClean="0"/>
              <a:t>Una buena exposición teórica en la base para una buena practica.</a:t>
            </a:r>
          </a:p>
          <a:p>
            <a:pPr lvl="0" algn="just"/>
            <a:r>
              <a:rPr lang="es-ES" dirty="0" smtClean="0"/>
              <a:t>Enseñanza racional, metódica y progresiva.</a:t>
            </a:r>
          </a:p>
          <a:p>
            <a:pPr lvl="0" algn="just"/>
            <a:r>
              <a:rPr lang="es-ES" dirty="0" smtClean="0"/>
              <a:t>Sincronismo entre el emisor y el receptor.</a:t>
            </a:r>
          </a:p>
          <a:p>
            <a:endParaRPr lang="es-E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a:t>
            </a:r>
            <a:endParaRPr lang="es-ES" dirty="0"/>
          </a:p>
        </p:txBody>
      </p:sp>
      <p:sp>
        <p:nvSpPr>
          <p:cNvPr id="3" name="2 Marcador de contenido"/>
          <p:cNvSpPr>
            <a:spLocks noGrp="1"/>
          </p:cNvSpPr>
          <p:nvPr>
            <p:ph sz="quarter" idx="1"/>
          </p:nvPr>
        </p:nvSpPr>
        <p:spPr>
          <a:xfrm>
            <a:off x="457200" y="836712"/>
            <a:ext cx="8229600" cy="5217443"/>
          </a:xfrm>
        </p:spPr>
        <p:txBody>
          <a:bodyPr/>
          <a:lstStyle/>
          <a:p>
            <a:pPr algn="just"/>
            <a:r>
              <a:rPr lang="es-ES_tradnl" b="1" dirty="0" smtClean="0">
                <a:solidFill>
                  <a:srgbClr val="FF0000"/>
                </a:solidFill>
              </a:rPr>
              <a:t>Evoluciones</a:t>
            </a:r>
            <a:endParaRPr lang="es-ES" dirty="0" smtClean="0">
              <a:solidFill>
                <a:srgbClr val="FF0000"/>
              </a:solidFill>
            </a:endParaRPr>
          </a:p>
          <a:p>
            <a:pPr algn="just"/>
            <a:r>
              <a:rPr lang="es-ES_tradnl" dirty="0" smtClean="0"/>
              <a:t>Es el desarrollo del movimiento ensayado, con balón pero sin oposición.</a:t>
            </a:r>
            <a:endParaRPr lang="es-ES" dirty="0" smtClean="0"/>
          </a:p>
          <a:p>
            <a:pPr algn="just"/>
            <a:r>
              <a:rPr lang="es-ES" b="1" dirty="0" smtClean="0">
                <a:solidFill>
                  <a:srgbClr val="00B050"/>
                </a:solidFill>
              </a:rPr>
              <a:t>Consideraciones:</a:t>
            </a:r>
            <a:endParaRPr lang="es-ES" dirty="0" smtClean="0">
              <a:solidFill>
                <a:srgbClr val="00B050"/>
              </a:solidFill>
            </a:endParaRPr>
          </a:p>
          <a:p>
            <a:pPr lvl="0" algn="just"/>
            <a:r>
              <a:rPr lang="es-ES" dirty="0" smtClean="0"/>
              <a:t>Racional, metódica y progresiva.</a:t>
            </a:r>
          </a:p>
          <a:p>
            <a:pPr lvl="0" algn="just"/>
            <a:r>
              <a:rPr lang="es-ES" dirty="0" smtClean="0"/>
              <a:t>Fijación de conceptos con total claridad.</a:t>
            </a:r>
          </a:p>
          <a:p>
            <a:pPr lvl="0" algn="just"/>
            <a:r>
              <a:rPr lang="es-ES" dirty="0" smtClean="0"/>
              <a:t>Mantenimiento bloque en ataque y en defensa, perfectamente equilibrado.</a:t>
            </a:r>
          </a:p>
          <a:p>
            <a:pPr lvl="0" algn="just"/>
            <a:r>
              <a:rPr lang="es-ES" dirty="0" smtClean="0"/>
              <a:t>Corrección con continuas paralizaciones.</a:t>
            </a:r>
          </a:p>
          <a:p>
            <a:endParaRPr lang="es-E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b="1" dirty="0" smtClean="0">
                <a:solidFill>
                  <a:srgbClr val="FF0000"/>
                </a:solidFill>
              </a:rPr>
              <a:t>Formas de Desmarque: </a:t>
            </a:r>
            <a:r>
              <a:rPr lang="es-ES" dirty="0" smtClean="0">
                <a:solidFill>
                  <a:srgbClr val="FF0000"/>
                </a:solidFill>
              </a:rPr>
              <a:t/>
            </a:r>
            <a:br>
              <a:rPr lang="es-ES" dirty="0" smtClean="0">
                <a:solidFill>
                  <a:srgbClr val="FF0000"/>
                </a:solidFill>
              </a:rPr>
            </a:br>
            <a:endParaRPr lang="es-ES" dirty="0">
              <a:solidFill>
                <a:srgbClr val="FF0000"/>
              </a:solidFill>
            </a:endParaRPr>
          </a:p>
        </p:txBody>
      </p:sp>
      <p:sp>
        <p:nvSpPr>
          <p:cNvPr id="3" name="2 Marcador de contenido"/>
          <p:cNvSpPr>
            <a:spLocks noGrp="1"/>
          </p:cNvSpPr>
          <p:nvPr>
            <p:ph sz="quarter" idx="1"/>
          </p:nvPr>
        </p:nvSpPr>
        <p:spPr>
          <a:xfrm>
            <a:off x="457200" y="1052736"/>
            <a:ext cx="8229600" cy="5073427"/>
          </a:xfrm>
        </p:spPr>
        <p:txBody>
          <a:bodyPr>
            <a:normAutofit fontScale="92500" lnSpcReduction="10000"/>
          </a:bodyPr>
          <a:lstStyle/>
          <a:p>
            <a:pPr>
              <a:buNone/>
            </a:pPr>
            <a:r>
              <a:rPr lang="es-ES" dirty="0"/>
              <a:t> </a:t>
            </a:r>
          </a:p>
          <a:p>
            <a:pPr lvl="0"/>
            <a:r>
              <a:rPr lang="es-ES" u="sng" dirty="0">
                <a:solidFill>
                  <a:schemeClr val="accent6">
                    <a:lumMod val="75000"/>
                  </a:schemeClr>
                </a:solidFill>
              </a:rPr>
              <a:t>Desmarque </a:t>
            </a:r>
            <a:r>
              <a:rPr lang="es-ES" b="1" u="sng" dirty="0">
                <a:solidFill>
                  <a:schemeClr val="accent6">
                    <a:lumMod val="75000"/>
                  </a:schemeClr>
                </a:solidFill>
              </a:rPr>
              <a:t>de Apoyo</a:t>
            </a:r>
            <a:r>
              <a:rPr lang="es-ES" u="sng" dirty="0">
                <a:solidFill>
                  <a:schemeClr val="accent6">
                    <a:lumMod val="75000"/>
                  </a:schemeClr>
                </a:solidFill>
              </a:rPr>
              <a:t> (Acción con respecto al balón</a:t>
            </a:r>
            <a:r>
              <a:rPr lang="es-ES" u="sng" dirty="0" smtClean="0">
                <a:solidFill>
                  <a:schemeClr val="accent6">
                    <a:lumMod val="75000"/>
                  </a:schemeClr>
                </a:solidFill>
              </a:rPr>
              <a:t>):</a:t>
            </a:r>
          </a:p>
          <a:p>
            <a:pPr lvl="0">
              <a:buNone/>
            </a:pPr>
            <a:endParaRPr lang="es-ES" dirty="0">
              <a:solidFill>
                <a:schemeClr val="accent6">
                  <a:lumMod val="75000"/>
                </a:schemeClr>
              </a:solidFill>
            </a:endParaRPr>
          </a:p>
          <a:p>
            <a:pPr lvl="1">
              <a:buNone/>
            </a:pPr>
            <a:r>
              <a:rPr lang="es-ES" dirty="0"/>
              <a:t>Acciones que realizan un jugador o varios, en </a:t>
            </a:r>
            <a:r>
              <a:rPr lang="es-ES" dirty="0" smtClean="0"/>
              <a:t>ayuda</a:t>
            </a:r>
          </a:p>
          <a:p>
            <a:pPr lvl="1">
              <a:buNone/>
            </a:pPr>
            <a:r>
              <a:rPr lang="es-ES" dirty="0" smtClean="0"/>
              <a:t>del </a:t>
            </a:r>
            <a:r>
              <a:rPr lang="es-ES" dirty="0"/>
              <a:t>poseedor del balón, sin rebasarle. </a:t>
            </a:r>
            <a:endParaRPr lang="es-ES" dirty="0" smtClean="0"/>
          </a:p>
          <a:p>
            <a:pPr lvl="1">
              <a:buNone/>
            </a:pPr>
            <a:r>
              <a:rPr lang="es-ES" dirty="0" smtClean="0"/>
              <a:t>Puede realizarse</a:t>
            </a:r>
            <a:r>
              <a:rPr lang="es-ES" dirty="0"/>
              <a:t>:</a:t>
            </a:r>
          </a:p>
          <a:p>
            <a:pPr lvl="2">
              <a:buNone/>
            </a:pPr>
            <a:r>
              <a:rPr lang="es-ES" dirty="0"/>
              <a:t>de sostén en diagonal. </a:t>
            </a:r>
            <a:r>
              <a:rPr lang="es-ES" dirty="0" smtClean="0"/>
              <a:t>(ayudar, mantener, proteger)</a:t>
            </a:r>
            <a:endParaRPr lang="es-ES" dirty="0"/>
          </a:p>
          <a:p>
            <a:pPr lvl="2">
              <a:buNone/>
            </a:pPr>
            <a:r>
              <a:rPr lang="es-ES" dirty="0"/>
              <a:t>de sostén en línea recta. </a:t>
            </a:r>
          </a:p>
          <a:p>
            <a:pPr lvl="2">
              <a:buNone/>
            </a:pPr>
            <a:r>
              <a:rPr lang="es-ES" dirty="0"/>
              <a:t>Lateral. </a:t>
            </a:r>
          </a:p>
          <a:p>
            <a:pPr lvl="2">
              <a:buNone/>
            </a:pPr>
            <a:r>
              <a:rPr lang="es-ES" dirty="0"/>
              <a:t>Frontal en diagonal. </a:t>
            </a:r>
          </a:p>
          <a:p>
            <a:pPr lvl="2">
              <a:buNone/>
            </a:pPr>
            <a:r>
              <a:rPr lang="es-ES" dirty="0"/>
              <a:t>Frontal en línea recta</a:t>
            </a:r>
          </a:p>
          <a:p>
            <a:endParaRPr lang="es-E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a:t>
            </a:r>
            <a:endParaRPr lang="es-ES" dirty="0"/>
          </a:p>
        </p:txBody>
      </p:sp>
      <p:sp>
        <p:nvSpPr>
          <p:cNvPr id="3" name="2 Marcador de contenido"/>
          <p:cNvSpPr>
            <a:spLocks noGrp="1"/>
          </p:cNvSpPr>
          <p:nvPr>
            <p:ph sz="quarter" idx="1"/>
          </p:nvPr>
        </p:nvSpPr>
        <p:spPr>
          <a:xfrm>
            <a:off x="457200" y="692696"/>
            <a:ext cx="8229600" cy="5433467"/>
          </a:xfrm>
        </p:spPr>
        <p:txBody>
          <a:bodyPr>
            <a:normAutofit fontScale="85000" lnSpcReduction="20000"/>
          </a:bodyPr>
          <a:lstStyle/>
          <a:p>
            <a:pPr algn="just"/>
            <a:r>
              <a:rPr lang="es-ES_tradnl" b="1" dirty="0" smtClean="0">
                <a:solidFill>
                  <a:srgbClr val="FF0000"/>
                </a:solidFill>
              </a:rPr>
              <a:t>Acciones</a:t>
            </a:r>
            <a:endParaRPr lang="es-ES" dirty="0" smtClean="0">
              <a:solidFill>
                <a:srgbClr val="FF0000"/>
              </a:solidFill>
            </a:endParaRPr>
          </a:p>
          <a:p>
            <a:pPr algn="just"/>
            <a:r>
              <a:rPr lang="es-ES" dirty="0" smtClean="0"/>
              <a:t>Es la plena realización de movimientos y evoluciones, CON BALÓN Y OPOSICIÓN, de forma real de acuerdo con el juego.</a:t>
            </a:r>
          </a:p>
          <a:p>
            <a:pPr algn="just">
              <a:buNone/>
            </a:pPr>
            <a:endParaRPr lang="es-ES" dirty="0" smtClean="0"/>
          </a:p>
          <a:p>
            <a:pPr algn="just"/>
            <a:r>
              <a:rPr lang="es-ES" b="1" dirty="0" smtClean="0">
                <a:solidFill>
                  <a:srgbClr val="00B050"/>
                </a:solidFill>
              </a:rPr>
              <a:t>Consideraciones:</a:t>
            </a:r>
            <a:endParaRPr lang="es-ES" dirty="0" smtClean="0">
              <a:solidFill>
                <a:srgbClr val="00B050"/>
              </a:solidFill>
            </a:endParaRPr>
          </a:p>
          <a:p>
            <a:pPr lvl="0" algn="just"/>
            <a:r>
              <a:rPr lang="es-ES" dirty="0" smtClean="0"/>
              <a:t>Acciones condicionadas al sistema de juego a usar.</a:t>
            </a:r>
          </a:p>
          <a:p>
            <a:pPr lvl="0" algn="just"/>
            <a:r>
              <a:rPr lang="es-ES" dirty="0" smtClean="0"/>
              <a:t>Acciones condicionadas a las características táctica, técnica y físicas de nuestros jugadores.</a:t>
            </a:r>
          </a:p>
          <a:p>
            <a:pPr lvl="0" algn="just"/>
            <a:r>
              <a:rPr lang="es-ES" dirty="0" smtClean="0"/>
              <a:t>Acciones condicionadas a las características del adversario.</a:t>
            </a:r>
          </a:p>
          <a:p>
            <a:pPr lvl="0" algn="just"/>
            <a:r>
              <a:rPr lang="es-ES" dirty="0" smtClean="0"/>
              <a:t>Repetición constante hasta conseguir, en algunos casos (defensivamente) la automatización.</a:t>
            </a:r>
          </a:p>
          <a:p>
            <a:pPr>
              <a:buNone/>
            </a:pPr>
            <a:endParaRPr lang="es-ES" dirty="0" smtClean="0"/>
          </a:p>
          <a:p>
            <a:endParaRPr lang="es-E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solidFill>
                  <a:srgbClr val="FF0000"/>
                </a:solidFill>
              </a:rPr>
              <a:t>ORGANIZACIÓN DEL JUEGO INDIVIDUAL</a:t>
            </a:r>
            <a:r>
              <a:rPr lang="es-ES" dirty="0" smtClean="0">
                <a:solidFill>
                  <a:srgbClr val="FF0000"/>
                </a:solidFill>
              </a:rPr>
              <a:t/>
            </a:r>
            <a:br>
              <a:rPr lang="es-ES" dirty="0" smtClean="0">
                <a:solidFill>
                  <a:srgbClr val="FF0000"/>
                </a:solidFill>
              </a:rPr>
            </a:br>
            <a:endParaRPr lang="es-ES" dirty="0">
              <a:solidFill>
                <a:srgbClr val="FF0000"/>
              </a:solidFill>
            </a:endParaRPr>
          </a:p>
        </p:txBody>
      </p:sp>
      <p:sp>
        <p:nvSpPr>
          <p:cNvPr id="3" name="2 Marcador de contenido"/>
          <p:cNvSpPr>
            <a:spLocks noGrp="1"/>
          </p:cNvSpPr>
          <p:nvPr>
            <p:ph sz="quarter" idx="1"/>
          </p:nvPr>
        </p:nvSpPr>
        <p:spPr/>
        <p:txBody>
          <a:bodyPr>
            <a:normAutofit fontScale="70000" lnSpcReduction="20000"/>
          </a:bodyPr>
          <a:lstStyle/>
          <a:p>
            <a:pPr>
              <a:buNone/>
            </a:pPr>
            <a:r>
              <a:rPr lang="es-ES" dirty="0" smtClean="0"/>
              <a:t> </a:t>
            </a:r>
          </a:p>
          <a:p>
            <a:pPr algn="just"/>
            <a:r>
              <a:rPr lang="es-ES" dirty="0" smtClean="0"/>
              <a:t>La labor individual del jugador, dentro del equipo está unida a la de sus compañeros, siendo su objetivo final la acción de conjunto.</a:t>
            </a:r>
          </a:p>
          <a:p>
            <a:pPr algn="just"/>
            <a:r>
              <a:rPr lang="es-ES" dirty="0" smtClean="0"/>
              <a:t>Los entrenamientos de táctica y estrategia han de realizarse por líneas. </a:t>
            </a:r>
          </a:p>
          <a:p>
            <a:pPr algn="just"/>
            <a:r>
              <a:rPr lang="es-ES" dirty="0" smtClean="0"/>
              <a:t>Previamente, se elegirá el sistema adecuado, teniendo en cuenta las siguientes </a:t>
            </a:r>
            <a:r>
              <a:rPr lang="es-ES" dirty="0" smtClean="0">
                <a:solidFill>
                  <a:srgbClr val="00B050"/>
                </a:solidFill>
              </a:rPr>
              <a:t>consideraciones:</a:t>
            </a:r>
          </a:p>
          <a:p>
            <a:pPr lvl="0" algn="just"/>
            <a:r>
              <a:rPr lang="es-ES" dirty="0" smtClean="0"/>
              <a:t>Adaptar los jugadores al sistema y táctica impuestos por el entrenador</a:t>
            </a:r>
          </a:p>
          <a:p>
            <a:pPr lvl="0" algn="just"/>
            <a:r>
              <a:rPr lang="es-ES" dirty="0" smtClean="0"/>
              <a:t>Adaptar el sistema y la táctica a las características individuales y colectivas.</a:t>
            </a:r>
          </a:p>
          <a:p>
            <a:pPr lvl="0" algn="just"/>
            <a:r>
              <a:rPr lang="es-ES" dirty="0" smtClean="0"/>
              <a:t>Imponer el sistema adaptándolo a las características de un jugador.</a:t>
            </a:r>
          </a:p>
          <a:p>
            <a:pPr lvl="0" algn="just"/>
            <a:r>
              <a:rPr lang="es-ES" dirty="0" smtClean="0"/>
              <a:t>Imponer el sistema adaptándolo al adversario.</a:t>
            </a:r>
            <a:endParaRPr lang="es-E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_tradnl" b="1" dirty="0" smtClean="0">
                <a:solidFill>
                  <a:srgbClr val="FF0000"/>
                </a:solidFill>
              </a:rPr>
              <a:t>FUNDAMENTOS DE LA TACTICA</a:t>
            </a:r>
            <a:r>
              <a:rPr lang="es-ES" dirty="0" smtClean="0">
                <a:solidFill>
                  <a:srgbClr val="FF0000"/>
                </a:solidFill>
              </a:rPr>
              <a:t/>
            </a:r>
            <a:br>
              <a:rPr lang="es-ES" dirty="0" smtClean="0">
                <a:solidFill>
                  <a:srgbClr val="FF0000"/>
                </a:solidFill>
              </a:rPr>
            </a:br>
            <a:endParaRPr lang="es-ES" dirty="0">
              <a:solidFill>
                <a:srgbClr val="FF0000"/>
              </a:solidFill>
            </a:endParaRPr>
          </a:p>
        </p:txBody>
      </p:sp>
      <p:sp>
        <p:nvSpPr>
          <p:cNvPr id="3" name="2 Marcador de contenido"/>
          <p:cNvSpPr>
            <a:spLocks noGrp="1"/>
          </p:cNvSpPr>
          <p:nvPr>
            <p:ph sz="quarter" idx="1"/>
          </p:nvPr>
        </p:nvSpPr>
        <p:spPr>
          <a:xfrm>
            <a:off x="457200" y="1196752"/>
            <a:ext cx="8229600" cy="4929411"/>
          </a:xfrm>
        </p:spPr>
        <p:txBody>
          <a:bodyPr>
            <a:normAutofit fontScale="62500" lnSpcReduction="20000"/>
          </a:bodyPr>
          <a:lstStyle/>
          <a:p>
            <a:pPr>
              <a:buNone/>
            </a:pPr>
            <a:endParaRPr lang="es-ES" dirty="0" smtClean="0"/>
          </a:p>
          <a:p>
            <a:pPr>
              <a:buNone/>
            </a:pPr>
            <a:r>
              <a:rPr lang="es-ES_tradnl" b="1" dirty="0" smtClean="0">
                <a:solidFill>
                  <a:srgbClr val="FF0000"/>
                </a:solidFill>
              </a:rPr>
              <a:t>1. GENERALES </a:t>
            </a:r>
            <a:endParaRPr lang="es-ES" dirty="0" smtClean="0">
              <a:solidFill>
                <a:srgbClr val="FF0000"/>
              </a:solidFill>
            </a:endParaRPr>
          </a:p>
          <a:p>
            <a:pPr lvl="0"/>
            <a:r>
              <a:rPr lang="es-ES" dirty="0" smtClean="0"/>
              <a:t>La táctica esta condicionada, fundamentalmente por la TECNICA, y en otros ordenes, por la PREPARACION FISICA y PSICOLOGICA, de cada uno de los jugadores </a:t>
            </a:r>
          </a:p>
          <a:p>
            <a:pPr lvl="0"/>
            <a:r>
              <a:rPr lang="es-ES" dirty="0" smtClean="0"/>
              <a:t>El entrenador debe de conocer el MAYOR NUMERO POSIBLE DE SOLUCIONES, a los problemas planteados tácticamente tanto OFENSIVOS COMO DEFENSIVOS.</a:t>
            </a:r>
          </a:p>
          <a:p>
            <a:pPr lvl="0"/>
            <a:r>
              <a:rPr lang="es-ES" dirty="0" smtClean="0"/>
              <a:t>Deberá analizar CADA UNA DE LAS SOLUCIONES</a:t>
            </a:r>
          </a:p>
          <a:p>
            <a:pPr lvl="0"/>
            <a:r>
              <a:rPr lang="es-ES" dirty="0" smtClean="0"/>
              <a:t>Deberá ELEGIR LA SOLUCION MAS CONVENIENTE, para el juego de su equipo</a:t>
            </a:r>
          </a:p>
          <a:p>
            <a:pPr lvl="0"/>
            <a:r>
              <a:rPr lang="es-ES" dirty="0" smtClean="0"/>
              <a:t>Deberá APLICARLA Y DESARROLLARLA, pensando que la constancia en los entrenamientos mejora las acciones</a:t>
            </a:r>
          </a:p>
          <a:p>
            <a:pPr lvl="0"/>
            <a:r>
              <a:rPr lang="es-ES" dirty="0" smtClean="0"/>
              <a:t>En algunos casos AUTOMATIZACION DE ACCIONES COMBINADAS</a:t>
            </a:r>
          </a:p>
          <a:p>
            <a:pPr lvl="0"/>
            <a:r>
              <a:rPr lang="es-ES" dirty="0" smtClean="0"/>
              <a:t>Dentro de la táctica a desarrollar AUMENTAR LA CAPACIDAD DE CREACION E IMAGINACION, de cada jugador, en jugadas, fundamentalmente ofensivas</a:t>
            </a:r>
          </a:p>
          <a:p>
            <a:endParaRPr lang="es-E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l"/>
            <a:r>
              <a:rPr lang="es-ES_tradnl" sz="2400" b="1" dirty="0" smtClean="0">
                <a:solidFill>
                  <a:srgbClr val="FF0000"/>
                </a:solidFill>
              </a:rPr>
              <a:t>2.ESPECIFICOS OFENSIVOS</a:t>
            </a:r>
            <a:r>
              <a:rPr lang="es-ES" dirty="0" smtClean="0">
                <a:solidFill>
                  <a:srgbClr val="FF0000"/>
                </a:solidFill>
              </a:rPr>
              <a:t/>
            </a:r>
            <a:br>
              <a:rPr lang="es-ES" dirty="0" smtClean="0">
                <a:solidFill>
                  <a:srgbClr val="FF0000"/>
                </a:solidFill>
              </a:rPr>
            </a:br>
            <a:endParaRPr lang="es-ES" dirty="0">
              <a:solidFill>
                <a:srgbClr val="FF0000"/>
              </a:solidFill>
            </a:endParaRPr>
          </a:p>
        </p:txBody>
      </p:sp>
      <p:sp>
        <p:nvSpPr>
          <p:cNvPr id="3" name="2 Marcador de contenido"/>
          <p:cNvSpPr>
            <a:spLocks noGrp="1"/>
          </p:cNvSpPr>
          <p:nvPr>
            <p:ph sz="quarter" idx="1"/>
          </p:nvPr>
        </p:nvSpPr>
        <p:spPr>
          <a:xfrm>
            <a:off x="457200" y="692696"/>
            <a:ext cx="8229600" cy="5433467"/>
          </a:xfrm>
        </p:spPr>
        <p:txBody>
          <a:bodyPr>
            <a:normAutofit fontScale="85000" lnSpcReduction="10000"/>
          </a:bodyPr>
          <a:lstStyle/>
          <a:p>
            <a:pPr lvl="0" algn="just"/>
            <a:r>
              <a:rPr lang="es-ES" dirty="0" smtClean="0"/>
              <a:t>CREACION DE ESPACIOS LIBRES (movilidad hombres sin balón)</a:t>
            </a:r>
          </a:p>
          <a:p>
            <a:pPr lvl="0" algn="just"/>
            <a:r>
              <a:rPr lang="es-ES" dirty="0" smtClean="0"/>
              <a:t>SABER JUGAR DESDE EL PUESTO (y no sobre el puesto)</a:t>
            </a:r>
          </a:p>
          <a:p>
            <a:pPr lvl="0" algn="just"/>
            <a:r>
              <a:rPr lang="es-ES" dirty="0" smtClean="0"/>
              <a:t>UTILIZACION Y APROVECHAMIENTO DE LOS ESPACIOS LIBRES (conseguiremos situaciones de gol)</a:t>
            </a:r>
          </a:p>
          <a:p>
            <a:pPr lvl="0" algn="just"/>
            <a:r>
              <a:rPr lang="es-ES" dirty="0" smtClean="0"/>
              <a:t>PROFUNDIDAD DE ATAQUE (clara progresión hacia portería adversaria)</a:t>
            </a:r>
          </a:p>
          <a:p>
            <a:pPr lvl="0" algn="just"/>
            <a:r>
              <a:rPr lang="es-ES" dirty="0" smtClean="0"/>
              <a:t>AMPLITUD EN ATAQUE (aprovechando la máxima anchura del campo)</a:t>
            </a:r>
          </a:p>
          <a:p>
            <a:pPr lvl="0" algn="just"/>
            <a:r>
              <a:rPr lang="es-ES" dirty="0" smtClean="0"/>
              <a:t>EQUILIBRIO O SUPERIORIDAD NUMERICA (con respecto a los defensores mediante la movilidad de los atacantes)</a:t>
            </a:r>
          </a:p>
          <a:p>
            <a:pPr lvl="0" algn="just"/>
            <a:r>
              <a:rPr lang="es-ES" dirty="0" smtClean="0"/>
              <a:t>EQUILIBRIO EN TODAS LAS LINEAS DEL EQUIPO</a:t>
            </a:r>
          </a:p>
          <a:p>
            <a:endParaRPr lang="es-E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l"/>
            <a:r>
              <a:rPr lang="es-ES_tradnl" sz="2700" b="1" dirty="0" smtClean="0">
                <a:solidFill>
                  <a:srgbClr val="FF0000"/>
                </a:solidFill>
              </a:rPr>
              <a:t>3. ESPECIFICOS DEFENSIVOS</a:t>
            </a:r>
            <a:r>
              <a:rPr lang="es-ES" dirty="0" smtClean="0">
                <a:solidFill>
                  <a:srgbClr val="FF0000"/>
                </a:solidFill>
              </a:rPr>
              <a:t/>
            </a:r>
            <a:br>
              <a:rPr lang="es-ES" dirty="0" smtClean="0">
                <a:solidFill>
                  <a:srgbClr val="FF0000"/>
                </a:solidFill>
              </a:rPr>
            </a:br>
            <a:endParaRPr lang="es-ES" dirty="0">
              <a:solidFill>
                <a:srgbClr val="FF0000"/>
              </a:solidFill>
            </a:endParaRPr>
          </a:p>
        </p:txBody>
      </p:sp>
      <p:sp>
        <p:nvSpPr>
          <p:cNvPr id="3" name="2 Marcador de contenido"/>
          <p:cNvSpPr>
            <a:spLocks noGrp="1"/>
          </p:cNvSpPr>
          <p:nvPr>
            <p:ph sz="quarter" idx="1"/>
          </p:nvPr>
        </p:nvSpPr>
        <p:spPr>
          <a:xfrm>
            <a:off x="457200" y="836712"/>
            <a:ext cx="8229600" cy="5289451"/>
          </a:xfrm>
        </p:spPr>
        <p:txBody>
          <a:bodyPr>
            <a:normAutofit lnSpcReduction="10000"/>
          </a:bodyPr>
          <a:lstStyle/>
          <a:p>
            <a:pPr lvl="0" algn="just"/>
            <a:r>
              <a:rPr lang="es-ES" dirty="0" smtClean="0"/>
              <a:t>MARCAJES, acciones con respecto al adversario</a:t>
            </a:r>
          </a:p>
          <a:p>
            <a:pPr lvl="0" algn="just"/>
            <a:r>
              <a:rPr lang="es-ES" dirty="0" smtClean="0"/>
              <a:t>PROFUNDIDAD DEFENSIVA, facilita el equilibrio defensivo y la protección de nuestra portería</a:t>
            </a:r>
          </a:p>
          <a:p>
            <a:pPr lvl="0" algn="just"/>
            <a:r>
              <a:rPr lang="es-ES" dirty="0" smtClean="0"/>
              <a:t>COBERTURAS, ayuda constante al compañero</a:t>
            </a:r>
          </a:p>
          <a:p>
            <a:pPr lvl="0" algn="just"/>
            <a:r>
              <a:rPr lang="es-ES" dirty="0" smtClean="0"/>
              <a:t>TEMPORIZACION DEFENSIVA, obligar al adversario a jugar lejos de nuestra portería</a:t>
            </a:r>
          </a:p>
          <a:p>
            <a:pPr algn="just"/>
            <a:r>
              <a:rPr lang="es-ES_tradnl" dirty="0" smtClean="0"/>
              <a:t>SUPERIORIDAD NUMERICA, en zona defensiva teniendo mas jugadores que el adversario</a:t>
            </a:r>
            <a:endParaRPr lang="es-ES"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76672"/>
            <a:ext cx="8229600" cy="940966"/>
          </a:xfrm>
        </p:spPr>
        <p:txBody>
          <a:bodyPr>
            <a:normAutofit fontScale="90000"/>
          </a:bodyPr>
          <a:lstStyle/>
          <a:p>
            <a:pPr algn="ctr"/>
            <a:r>
              <a:rPr lang="es-ES_tradnl" b="1" dirty="0" smtClean="0">
                <a:solidFill>
                  <a:srgbClr val="FF0000"/>
                </a:solidFill>
              </a:rPr>
              <a:t>ORGANIZACIÓN DEL JUEGO  COLECTIVA</a:t>
            </a:r>
            <a:r>
              <a:rPr lang="es-ES" dirty="0" smtClean="0">
                <a:solidFill>
                  <a:srgbClr val="FF0000"/>
                </a:solidFill>
              </a:rPr>
              <a:t/>
            </a:r>
            <a:br>
              <a:rPr lang="es-ES" dirty="0" smtClean="0">
                <a:solidFill>
                  <a:srgbClr val="FF0000"/>
                </a:solidFill>
              </a:rPr>
            </a:br>
            <a:endParaRPr lang="es-ES" dirty="0">
              <a:solidFill>
                <a:srgbClr val="FF0000"/>
              </a:solidFill>
            </a:endParaRPr>
          </a:p>
        </p:txBody>
      </p:sp>
      <p:sp>
        <p:nvSpPr>
          <p:cNvPr id="3" name="2 Marcador de contenido"/>
          <p:cNvSpPr>
            <a:spLocks noGrp="1"/>
          </p:cNvSpPr>
          <p:nvPr>
            <p:ph sz="quarter" idx="1"/>
          </p:nvPr>
        </p:nvSpPr>
        <p:spPr/>
        <p:txBody>
          <a:bodyPr>
            <a:normAutofit fontScale="92500" lnSpcReduction="20000"/>
          </a:bodyPr>
          <a:lstStyle/>
          <a:p>
            <a:r>
              <a:rPr lang="es-ES_tradnl" b="1" dirty="0" smtClean="0">
                <a:solidFill>
                  <a:srgbClr val="00B050"/>
                </a:solidFill>
              </a:rPr>
              <a:t>ACCIONES COMBINADAS (APRENDIZAJE Y DESARROLLO)</a:t>
            </a:r>
            <a:endParaRPr lang="es-ES" dirty="0" smtClean="0">
              <a:solidFill>
                <a:srgbClr val="00B050"/>
              </a:solidFill>
            </a:endParaRPr>
          </a:p>
          <a:p>
            <a:r>
              <a:rPr lang="es-ES" dirty="0" smtClean="0"/>
              <a:t>Se entiende por acciones combinadas, la unión de varios principios básicos fundamentales, enlazados e interrelacionados, entre ellos, en una misma jugada, que se culmina con eficacia sin cortarse las acciones en sus tres fases importantes, como son:</a:t>
            </a:r>
          </a:p>
          <a:p>
            <a:pPr lvl="2"/>
            <a:r>
              <a:rPr lang="es-ES" sz="3000" dirty="0" smtClean="0">
                <a:solidFill>
                  <a:srgbClr val="FF0000"/>
                </a:solidFill>
              </a:rPr>
              <a:t>fase de iniciación </a:t>
            </a:r>
          </a:p>
          <a:p>
            <a:pPr lvl="2"/>
            <a:r>
              <a:rPr lang="es-ES" sz="3000" dirty="0" smtClean="0">
                <a:solidFill>
                  <a:srgbClr val="FF0000"/>
                </a:solidFill>
              </a:rPr>
              <a:t>fase de creación </a:t>
            </a:r>
          </a:p>
          <a:p>
            <a:pPr lvl="2"/>
            <a:r>
              <a:rPr lang="es-ES" sz="3000" dirty="0" smtClean="0">
                <a:solidFill>
                  <a:srgbClr val="FF0000"/>
                </a:solidFill>
              </a:rPr>
              <a:t>fase de finalización</a:t>
            </a:r>
          </a:p>
          <a:p>
            <a:endParaRPr lang="es-E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a:t>
            </a:r>
            <a:endParaRPr lang="es-ES" dirty="0"/>
          </a:p>
        </p:txBody>
      </p:sp>
      <p:sp>
        <p:nvSpPr>
          <p:cNvPr id="3" name="2 Marcador de contenido"/>
          <p:cNvSpPr>
            <a:spLocks noGrp="1"/>
          </p:cNvSpPr>
          <p:nvPr>
            <p:ph sz="quarter" idx="1"/>
          </p:nvPr>
        </p:nvSpPr>
        <p:spPr>
          <a:xfrm>
            <a:off x="457200" y="908720"/>
            <a:ext cx="8229600" cy="5217443"/>
          </a:xfrm>
        </p:spPr>
        <p:txBody>
          <a:bodyPr>
            <a:normAutofit lnSpcReduction="10000"/>
          </a:bodyPr>
          <a:lstStyle/>
          <a:p>
            <a:r>
              <a:rPr lang="es-ES" u="sng" dirty="0" smtClean="0">
                <a:solidFill>
                  <a:schemeClr val="accent6">
                    <a:lumMod val="75000"/>
                  </a:schemeClr>
                </a:solidFill>
              </a:rPr>
              <a:t>El desmarque </a:t>
            </a:r>
            <a:r>
              <a:rPr lang="es-ES" u="sng" dirty="0">
                <a:solidFill>
                  <a:schemeClr val="accent6">
                    <a:lumMod val="75000"/>
                  </a:schemeClr>
                </a:solidFill>
              </a:rPr>
              <a:t>de apoyo</a:t>
            </a:r>
            <a:r>
              <a:rPr lang="es-ES" dirty="0">
                <a:solidFill>
                  <a:schemeClr val="accent6">
                    <a:lumMod val="75000"/>
                  </a:schemeClr>
                </a:solidFill>
              </a:rPr>
              <a:t> </a:t>
            </a:r>
            <a:r>
              <a:rPr lang="es-ES" dirty="0"/>
              <a:t>se </a:t>
            </a:r>
            <a:r>
              <a:rPr lang="es-ES" dirty="0" smtClean="0"/>
              <a:t>utiliza </a:t>
            </a:r>
            <a:r>
              <a:rPr lang="es-ES" dirty="0"/>
              <a:t>para:</a:t>
            </a:r>
          </a:p>
          <a:p>
            <a:pPr>
              <a:buNone/>
            </a:pPr>
            <a:r>
              <a:rPr lang="es-ES" dirty="0"/>
              <a:t> </a:t>
            </a:r>
          </a:p>
          <a:p>
            <a:pPr lvl="0"/>
            <a:r>
              <a:rPr lang="es-ES" dirty="0"/>
              <a:t>Conservar posesión de balón. </a:t>
            </a:r>
            <a:r>
              <a:rPr lang="es-ES" dirty="0" smtClean="0"/>
              <a:t> </a:t>
            </a:r>
            <a:endParaRPr lang="es-ES" dirty="0"/>
          </a:p>
          <a:p>
            <a:pPr lvl="0"/>
            <a:r>
              <a:rPr lang="es-ES" dirty="0"/>
              <a:t>Controlar el juego.</a:t>
            </a:r>
          </a:p>
          <a:p>
            <a:pPr lvl="0"/>
            <a:r>
              <a:rPr lang="es-ES" dirty="0"/>
              <a:t>Conservar un resultado favorable.</a:t>
            </a:r>
          </a:p>
          <a:p>
            <a:pPr lvl="0"/>
            <a:r>
              <a:rPr lang="es-ES" dirty="0"/>
              <a:t>Sorprender con cambios de ritmo. </a:t>
            </a:r>
          </a:p>
          <a:p>
            <a:pPr lvl="0"/>
            <a:r>
              <a:rPr lang="es-ES" dirty="0"/>
              <a:t>Sorprender con cambios de Orientación.</a:t>
            </a:r>
          </a:p>
          <a:p>
            <a:pPr lvl="0"/>
            <a:r>
              <a:rPr lang="es-ES" dirty="0"/>
              <a:t>Sorprender con desmarques de ruptura.</a:t>
            </a:r>
          </a:p>
          <a:p>
            <a:pPr lvl="0"/>
            <a:r>
              <a:rPr lang="es-ES" dirty="0"/>
              <a:t>Creación de Espacios libres.</a:t>
            </a:r>
          </a:p>
          <a:p>
            <a:endParaRPr lang="es-E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 </a:t>
            </a:r>
            <a:endParaRPr lang="es-ES" dirty="0"/>
          </a:p>
        </p:txBody>
      </p:sp>
      <p:sp>
        <p:nvSpPr>
          <p:cNvPr id="3" name="2 Marcador de contenido"/>
          <p:cNvSpPr>
            <a:spLocks noGrp="1"/>
          </p:cNvSpPr>
          <p:nvPr>
            <p:ph sz="quarter" idx="1"/>
          </p:nvPr>
        </p:nvSpPr>
        <p:spPr>
          <a:xfrm>
            <a:off x="457200" y="836712"/>
            <a:ext cx="8229600" cy="5289451"/>
          </a:xfrm>
        </p:spPr>
        <p:txBody>
          <a:bodyPr>
            <a:normAutofit fontScale="92500" lnSpcReduction="20000"/>
          </a:bodyPr>
          <a:lstStyle/>
          <a:p>
            <a:pPr lvl="0">
              <a:buNone/>
            </a:pPr>
            <a:r>
              <a:rPr lang="es-ES" u="sng" dirty="0">
                <a:solidFill>
                  <a:schemeClr val="accent6">
                    <a:lumMod val="75000"/>
                  </a:schemeClr>
                </a:solidFill>
              </a:rPr>
              <a:t>Desmarque </a:t>
            </a:r>
            <a:r>
              <a:rPr lang="es-ES" b="1" u="sng" dirty="0">
                <a:solidFill>
                  <a:schemeClr val="accent6">
                    <a:lumMod val="75000"/>
                  </a:schemeClr>
                </a:solidFill>
              </a:rPr>
              <a:t>de Ruptura</a:t>
            </a:r>
            <a:r>
              <a:rPr lang="es-ES" u="sng" dirty="0">
                <a:solidFill>
                  <a:schemeClr val="accent6">
                    <a:lumMod val="75000"/>
                  </a:schemeClr>
                </a:solidFill>
              </a:rPr>
              <a:t> (Acción con respecto </a:t>
            </a:r>
            <a:r>
              <a:rPr lang="es-ES" u="sng" dirty="0" smtClean="0">
                <a:solidFill>
                  <a:schemeClr val="accent6">
                    <a:lumMod val="75000"/>
                  </a:schemeClr>
                </a:solidFill>
              </a:rPr>
              <a:t>al gol</a:t>
            </a:r>
            <a:r>
              <a:rPr lang="es-ES" u="sng" dirty="0">
                <a:solidFill>
                  <a:schemeClr val="accent6">
                    <a:lumMod val="75000"/>
                  </a:schemeClr>
                </a:solidFill>
              </a:rPr>
              <a:t>):</a:t>
            </a:r>
            <a:endParaRPr lang="es-ES" dirty="0">
              <a:solidFill>
                <a:schemeClr val="accent6">
                  <a:lumMod val="75000"/>
                </a:schemeClr>
              </a:solidFill>
            </a:endParaRPr>
          </a:p>
          <a:p>
            <a:pPr>
              <a:buNone/>
            </a:pPr>
            <a:endParaRPr lang="es-ES" dirty="0"/>
          </a:p>
          <a:p>
            <a:r>
              <a:rPr lang="es-ES" dirty="0"/>
              <a:t>Es el que realiza un compañero cuando rebasa al poseedor del balón, hacia la portería adversaria, o bien, una vez rebasado reduce distancias con relación a dicha portería, siendo fundamental y objetivo prioritario la consecución del gol. </a:t>
            </a:r>
            <a:endParaRPr lang="es-ES" dirty="0" smtClean="0"/>
          </a:p>
          <a:p>
            <a:r>
              <a:rPr lang="es-ES" dirty="0" smtClean="0"/>
              <a:t>Puede </a:t>
            </a:r>
            <a:r>
              <a:rPr lang="es-ES" dirty="0"/>
              <a:t>realizarse:</a:t>
            </a:r>
          </a:p>
          <a:p>
            <a:pPr lvl="1">
              <a:buNone/>
            </a:pPr>
            <a:r>
              <a:rPr lang="es-ES" dirty="0"/>
              <a:t>Sobrepasando posición del poseedor del balón.</a:t>
            </a:r>
          </a:p>
          <a:p>
            <a:pPr lvl="1">
              <a:buNone/>
            </a:pPr>
            <a:r>
              <a:rPr lang="es-ES" dirty="0"/>
              <a:t>Acortando distancia, con la línea de meta, en diagonal.</a:t>
            </a:r>
          </a:p>
          <a:p>
            <a:pPr lvl="1">
              <a:buNone/>
            </a:pPr>
            <a:r>
              <a:rPr lang="es-ES" dirty="0"/>
              <a:t>Acortando distancia con la línea de meta adversaria, </a:t>
            </a:r>
            <a:r>
              <a:rPr lang="es-ES" dirty="0" smtClean="0"/>
              <a:t>en</a:t>
            </a:r>
          </a:p>
          <a:p>
            <a:pPr lvl="1">
              <a:buNone/>
            </a:pPr>
            <a:r>
              <a:rPr lang="es-ES" dirty="0" smtClean="0"/>
              <a:t>línea </a:t>
            </a:r>
            <a:r>
              <a:rPr lang="es-ES" dirty="0"/>
              <a:t>recta</a:t>
            </a:r>
          </a:p>
          <a:p>
            <a:endParaRPr lang="es-E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TotalTime>
  <Words>2571</Words>
  <Application>Microsoft Office PowerPoint</Application>
  <PresentationFormat>Presentación en pantalla (4:3)</PresentationFormat>
  <Paragraphs>593</Paragraphs>
  <Slides>75</Slides>
  <Notes>1</Notes>
  <HiddenSlides>0</HiddenSlides>
  <MMClips>0</MMClips>
  <ScaleCrop>false</ScaleCrop>
  <HeadingPairs>
    <vt:vector size="4" baseType="variant">
      <vt:variant>
        <vt:lpstr>Tema</vt:lpstr>
      </vt:variant>
      <vt:variant>
        <vt:i4>1</vt:i4>
      </vt:variant>
      <vt:variant>
        <vt:lpstr>Títulos de diapositiva</vt:lpstr>
      </vt:variant>
      <vt:variant>
        <vt:i4>75</vt:i4>
      </vt:variant>
    </vt:vector>
  </HeadingPairs>
  <TitlesOfParts>
    <vt:vector size="76" baseType="lpstr">
      <vt:lpstr>Tema de Office</vt:lpstr>
      <vt:lpstr>TACTICA, ESTRATEGIA Y SISTEMAS DE JUEGO.</vt:lpstr>
      <vt:lpstr>TACTICA </vt:lpstr>
      <vt:lpstr> </vt:lpstr>
      <vt:lpstr> </vt:lpstr>
      <vt:lpstr>PRINCIPIOS OFENSIVOS </vt:lpstr>
      <vt:lpstr>1. DESMARQUE </vt:lpstr>
      <vt:lpstr>Formas de Desmarque:  </vt:lpstr>
      <vt:lpstr> </vt:lpstr>
      <vt:lpstr> </vt:lpstr>
      <vt:lpstr> </vt:lpstr>
      <vt:lpstr> </vt:lpstr>
      <vt:lpstr> </vt:lpstr>
      <vt:lpstr> </vt:lpstr>
      <vt:lpstr> </vt:lpstr>
      <vt:lpstr> 2. ATAQUES </vt:lpstr>
      <vt:lpstr> 3. CONTRAATAQUES </vt:lpstr>
      <vt:lpstr> 4. DESDOBLAMIENTOS </vt:lpstr>
      <vt:lpstr>5. ESPACIOS LIBRES</vt:lpstr>
      <vt:lpstr>CAUSAS QUE PROVOCAN SU CREACION: </vt:lpstr>
      <vt:lpstr>   6. APOYOS    </vt:lpstr>
      <vt:lpstr>7. AYUDAS PERMANENTES </vt:lpstr>
      <vt:lpstr>8. PAREDES </vt:lpstr>
      <vt:lpstr>9. TEMPORIZACIONES  </vt:lpstr>
      <vt:lpstr>10. CARGA </vt:lpstr>
      <vt:lpstr>11. CONSERVACION DEL BALÓN / CONTROL DEL JUEGO </vt:lpstr>
      <vt:lpstr>12. RITMO DE JUEGO </vt:lpstr>
      <vt:lpstr>13. CAMBIOS DE RITMO </vt:lpstr>
      <vt:lpstr> </vt:lpstr>
      <vt:lpstr>14. CAMBIOS DE ORIENTACION </vt:lpstr>
      <vt:lpstr>15. VELOCIDAD EN EL JUEGO  </vt:lpstr>
      <vt:lpstr>16. PROGRESIÓN EN EL JUEGO </vt:lpstr>
      <vt:lpstr>17. VIGILANCIA  </vt:lpstr>
      <vt:lpstr>PRINCIPIOS DEFENSIVOS</vt:lpstr>
      <vt:lpstr>PRINCIPIOS FUNDAMENTALES DEL JUEGO DEFENSIVO </vt:lpstr>
      <vt:lpstr>PRINCIPIOS DEFENSIVOS</vt:lpstr>
      <vt:lpstr> PRINCIPIOS DEL MARCAJE </vt:lpstr>
      <vt:lpstr> CUADRO DEL MARCAJE EXAMEN  </vt:lpstr>
      <vt:lpstr> COBERTURAS </vt:lpstr>
      <vt:lpstr> COMBINADO </vt:lpstr>
      <vt:lpstr> PERMUTA </vt:lpstr>
      <vt:lpstr>ANTICIPACIÓN</vt:lpstr>
      <vt:lpstr>INTERCEPTACIÓN.</vt:lpstr>
      <vt:lpstr> REPLIEGUE  </vt:lpstr>
      <vt:lpstr> REPLIEGUE  </vt:lpstr>
      <vt:lpstr>REPLIEGUE</vt:lpstr>
      <vt:lpstr>ZONA</vt:lpstr>
      <vt:lpstr>MIXTO.</vt:lpstr>
      <vt:lpstr>MIXTO</vt:lpstr>
      <vt:lpstr> PRESSING.  </vt:lpstr>
      <vt:lpstr>PRESSING</vt:lpstr>
      <vt:lpstr>PRESSING</vt:lpstr>
      <vt:lpstr> COMBATIR PRESSING </vt:lpstr>
      <vt:lpstr> DEFENSA EN LINEA.  </vt:lpstr>
      <vt:lpstr> DEFENSA EN LINEA PARALELA </vt:lpstr>
      <vt:lpstr>DEFENSA LÍNEA PARALELA.</vt:lpstr>
      <vt:lpstr> </vt:lpstr>
      <vt:lpstr> DEFENSA EN LINEA DIAGONAL.  </vt:lpstr>
      <vt:lpstr> </vt:lpstr>
      <vt:lpstr>ORGANIZACIÓN DEL JUEGO COLECTIVA </vt:lpstr>
      <vt:lpstr>ESTRATEGIA</vt:lpstr>
      <vt:lpstr>ESTRATEGIA EN POSESIÓN</vt:lpstr>
      <vt:lpstr>ESTRATEGIA SIN POSESIÓN.</vt:lpstr>
      <vt:lpstr>APRENDIZAJE </vt:lpstr>
      <vt:lpstr>Objetivos de la Estrategia  </vt:lpstr>
      <vt:lpstr>SISTEMA </vt:lpstr>
      <vt:lpstr>ESQUEMA </vt:lpstr>
      <vt:lpstr>ESTRATEGIA </vt:lpstr>
      <vt:lpstr>APRENDIZAJE Y DESARROLLO  </vt:lpstr>
      <vt:lpstr> </vt:lpstr>
      <vt:lpstr> </vt:lpstr>
      <vt:lpstr>ORGANIZACIÓN DEL JUEGO INDIVIDUAL </vt:lpstr>
      <vt:lpstr>FUNDAMENTOS DE LA TACTICA </vt:lpstr>
      <vt:lpstr>2.ESPECIFICOS OFENSIVOS </vt:lpstr>
      <vt:lpstr>3. ESPECIFICOS DEFENSIVOS </vt:lpstr>
      <vt:lpstr>ORGANIZACIÓN DEL JUEGO  COLECTIVA </vt:lpstr>
    </vt:vector>
  </TitlesOfParts>
  <Company>Your Company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Your User Name</dc:creator>
  <cp:lastModifiedBy>Iñaki</cp:lastModifiedBy>
  <cp:revision>14</cp:revision>
  <dcterms:created xsi:type="dcterms:W3CDTF">2011-02-09T18:36:10Z</dcterms:created>
  <dcterms:modified xsi:type="dcterms:W3CDTF">2011-02-17T18:02:07Z</dcterms:modified>
</cp:coreProperties>
</file>